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1.xml" ContentType="application/vnd.openxmlformats-officedocument.themeOverride+xml"/>
  <Override PartName="/ppt/notesSlides/notesSlide2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notesSlides/notesSlide2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notesSlides/notesSlide2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notesSlides/notesSlide2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5.xml" ContentType="application/vnd.openxmlformats-officedocument.themeOverride+xml"/>
  <Override PartName="/ppt/notesSlides/notesSlide2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6.xml" ContentType="application/vnd.openxmlformats-officedocument.themeOverride+xml"/>
  <Override PartName="/ppt/notesSlides/notesSlide2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7.xml" ContentType="application/vnd.openxmlformats-officedocument.themeOverride+xml"/>
  <Override PartName="/ppt/notesSlides/notesSlide28.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8.xml" ContentType="application/vnd.openxmlformats-officedocument.themeOverride+xml"/>
  <Override PartName="/ppt/notesSlides/notesSlide29.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9.xml" ContentType="application/vnd.openxmlformats-officedocument.themeOverride+xml"/>
  <Override PartName="/ppt/notesSlides/notesSlide30.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0.xml" ContentType="application/vnd.openxmlformats-officedocument.themeOverride+xml"/>
  <Override PartName="/ppt/notesSlides/notesSlide31.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1.xml" ContentType="application/vnd.openxmlformats-officedocument.themeOverride+xml"/>
  <Override PartName="/ppt/notesSlides/notesSlide32.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2.xml" ContentType="application/vnd.openxmlformats-officedocument.themeOverride+xml"/>
  <Override PartName="/ppt/notesSlides/notesSlide33.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3.xml" ContentType="application/vnd.openxmlformats-officedocument.themeOverride+xml"/>
  <Override PartName="/ppt/notesSlides/notesSlide3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4.xml" ContentType="application/vnd.openxmlformats-officedocument.themeOverride+xml"/>
  <Override PartName="/ppt/notesSlides/notesSlide3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5.xml" ContentType="application/vnd.openxmlformats-officedocument.themeOverride+xml"/>
  <Override PartName="/ppt/notesSlides/notesSlide3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6.xml" ContentType="application/vnd.openxmlformats-officedocument.themeOverride+xml"/>
  <Override PartName="/ppt/notesSlides/notesSlide3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7.xml" ContentType="application/vnd.openxmlformats-officedocument.themeOverride+xml"/>
  <Override PartName="/ppt/notesSlides/notesSlide3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28.xml" ContentType="application/vnd.openxmlformats-officedocument.themeOverride+xml"/>
  <Override PartName="/ppt/notesSlides/notesSlide3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29.xml" ContentType="application/vnd.openxmlformats-officedocument.themeOverride+xml"/>
  <Override PartName="/ppt/notesSlides/notesSlide4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0.xml" ContentType="application/vnd.openxmlformats-officedocument.themeOverride+xml"/>
  <Override PartName="/ppt/notesSlides/notesSlide4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1.xml" ContentType="application/vnd.openxmlformats-officedocument.themeOverride+xml"/>
  <Override PartName="/ppt/notesSlides/notesSlide4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2.xml" ContentType="application/vnd.openxmlformats-officedocument.themeOverride+xml"/>
  <Override PartName="/ppt/notesSlides/notesSlide43.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3.xml" ContentType="application/vnd.openxmlformats-officedocument.themeOverride+xml"/>
  <Override PartName="/ppt/notesSlides/notesSlide44.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4.xml" ContentType="application/vnd.openxmlformats-officedocument.themeOverride+xml"/>
  <Override PartName="/ppt/notesSlides/notesSlide45.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5.xml" ContentType="application/vnd.openxmlformats-officedocument.themeOverride+xml"/>
  <Override PartName="/ppt/notesSlides/notesSlide46.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6.xml" ContentType="application/vnd.openxmlformats-officedocument.themeOverride+xml"/>
  <Override PartName="/ppt/notesSlides/notesSlide47.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7.xml" ContentType="application/vnd.openxmlformats-officedocument.themeOverr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38.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0.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39.xml" ContentType="application/vnd.openxmlformats-officedocument.themeOverride+xml"/>
  <Override PartName="/ppt/notesSlides/notesSlide51.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0.xml" ContentType="application/vnd.openxmlformats-officedocument.themeOverride+xml"/>
  <Override PartName="/ppt/notesSlides/notesSlide52.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1.xml" ContentType="application/vnd.openxmlformats-officedocument.themeOverride+xml"/>
  <Override PartName="/ppt/notesSlides/notesSlide53.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42.xml" ContentType="application/vnd.openxmlformats-officedocument.themeOverride+xml"/>
  <Override PartName="/ppt/notesSlides/notesSlide54.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43.xml" ContentType="application/vnd.openxmlformats-officedocument.themeOverride+xml"/>
  <Override PartName="/ppt/notesSlides/notesSlide55.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44.xml" ContentType="application/vnd.openxmlformats-officedocument.themeOverride+xml"/>
  <Override PartName="/ppt/notesSlides/notesSlide56.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45.xml" ContentType="application/vnd.openxmlformats-officedocument.themeOverride+xml"/>
  <Override PartName="/ppt/notesSlides/notesSlide57.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46.xml" ContentType="application/vnd.openxmlformats-officedocument.themeOverride+xml"/>
  <Override PartName="/ppt/notesSlides/notesSlide58.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47.xml" ContentType="application/vnd.openxmlformats-officedocument.themeOverride+xml"/>
  <Override PartName="/ppt/notesSlides/notesSlide59.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48.xml" ContentType="application/vnd.openxmlformats-officedocument.themeOverride+xml"/>
  <Override PartName="/ppt/notesSlides/notesSlide60.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49.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63.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50.xml" ContentType="application/vnd.openxmlformats-officedocument.themeOverride+xml"/>
  <Override PartName="/ppt/notesSlides/notesSlide64.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51.xml" ContentType="application/vnd.openxmlformats-officedocument.themeOverride+xml"/>
  <Override PartName="/ppt/notesSlides/notesSlide6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heme/themeOverride52.xml" ContentType="application/vnd.openxmlformats-officedocument.themeOverride+xml"/>
  <Override PartName="/ppt/notesSlides/notesSlide6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53.xml" ContentType="application/vnd.openxmlformats-officedocument.themeOverride+xml"/>
  <Override PartName="/ppt/notesSlides/notesSlide6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54.xml" ContentType="application/vnd.openxmlformats-officedocument.themeOverride+xml"/>
  <Override PartName="/ppt/notesSlides/notesSlide6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55.xml" ContentType="application/vnd.openxmlformats-officedocument.themeOverride+xml"/>
  <Override PartName="/ppt/notesSlides/notesSlide6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56.xml" ContentType="application/vnd.openxmlformats-officedocument.themeOverride+xml"/>
  <Override PartName="/ppt/notesSlides/notesSlide7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heme/themeOverride57.xml" ContentType="application/vnd.openxmlformats-officedocument.themeOverride+xml"/>
  <Override PartName="/ppt/notesSlides/notesSlide7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58.xml" ContentType="application/vnd.openxmlformats-officedocument.themeOverride+xml"/>
  <Override PartName="/ppt/notesSlides/notesSlide7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heme/themeOverride59.xml" ContentType="application/vnd.openxmlformats-officedocument.themeOverride+xml"/>
  <Override PartName="/ppt/notesSlides/notesSlide7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60.xml" ContentType="application/vnd.openxmlformats-officedocument.themeOverride+xml"/>
  <Override PartName="/ppt/notesSlides/notesSlide74.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heme/themeOverride61.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77.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heme/themeOverride62.xml" ContentType="application/vnd.openxmlformats-officedocument.themeOverride+xml"/>
  <Override PartName="/ppt/notesSlides/notesSlide7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heme/themeOverride63.xml" ContentType="application/vnd.openxmlformats-officedocument.themeOverride+xml"/>
  <Override PartName="/ppt/notesSlides/notesSlide7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64.xml" ContentType="application/vnd.openxmlformats-officedocument.themeOverride+xml"/>
  <Override PartName="/ppt/notesSlides/notesSlide8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heme/themeOverride65.xml" ContentType="application/vnd.openxmlformats-officedocument.themeOverride+xml"/>
  <Override PartName="/ppt/notesSlides/notesSlide81.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heme/themeOverride66.xml" ContentType="application/vnd.openxmlformats-officedocument.themeOverride+xml"/>
  <Override PartName="/ppt/notesSlides/notesSlide82.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heme/themeOverride67.xml" ContentType="application/vnd.openxmlformats-officedocument.themeOverride+xml"/>
  <Override PartName="/ppt/notesSlides/notesSlide83.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heme/themeOverride68.xml" ContentType="application/vnd.openxmlformats-officedocument.themeOverride+xml"/>
  <Override PartName="/ppt/notesSlides/notesSlide84.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heme/themeOverride69.xml" ContentType="application/vnd.openxmlformats-officedocument.themeOverride+xml"/>
  <Override PartName="/ppt/notesSlides/notesSlide85.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heme/themeOverride70.xml" ContentType="application/vnd.openxmlformats-officedocument.themeOverride+xml"/>
  <Override PartName="/ppt/notesSlides/notesSlide86.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heme/themeOverride71.xml" ContentType="application/vnd.openxmlformats-officedocument.themeOverride+xml"/>
  <Override PartName="/ppt/notesSlides/notesSlide87.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heme/themeOverride72.xml" ContentType="application/vnd.openxmlformats-officedocument.themeOverride+xml"/>
  <Override PartName="/ppt/notesSlides/notesSlide88.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heme/themeOverride73.xml" ContentType="application/vnd.openxmlformats-officedocument.themeOverride+xml"/>
  <Override PartName="/ppt/notesSlides/notesSlide89.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90.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heme/themeOverride74.xml" ContentType="application/vnd.openxmlformats-officedocument.themeOverride+xml"/>
  <Override PartName="/ppt/notesSlides/notesSlide91.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heme/themeOverride75.xml" ContentType="application/vnd.openxmlformats-officedocument.themeOverride+xml"/>
  <Override PartName="/ppt/notesSlides/notesSlide92.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heme/themeOverride76.xml" ContentType="application/vnd.openxmlformats-officedocument.themeOverride+xml"/>
  <Override PartName="/ppt/notesSlides/notesSlide93.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heme/themeOverride77.xml" ContentType="application/vnd.openxmlformats-officedocument.themeOverride+xml"/>
  <Override PartName="/ppt/notesSlides/notesSlide94.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heme/themeOverride78.xml" ContentType="application/vnd.openxmlformats-officedocument.themeOverride+xml"/>
  <Override PartName="/ppt/notesSlides/notesSlide95.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heme/themeOverride79.xml" ContentType="application/vnd.openxmlformats-officedocument.themeOverride+xml"/>
  <Override PartName="/ppt/notesSlides/notesSlide96.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heme/themeOverride80.xml" ContentType="application/vnd.openxmlformats-officedocument.themeOverride+xml"/>
  <Override PartName="/ppt/notesSlides/notesSlide97.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heme/themeOverride81.xml" ContentType="application/vnd.openxmlformats-officedocument.themeOverride+xml"/>
  <Override PartName="/ppt/notesSlides/notesSlide98.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heme/themeOverride82.xml" ContentType="application/vnd.openxmlformats-officedocument.themeOverride+xml"/>
  <Override PartName="/ppt/notesSlides/notesSlide99.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heme/themeOverride83.xml" ContentType="application/vnd.openxmlformats-officedocument.themeOverride+xml"/>
  <Override PartName="/ppt/notesSlides/notesSlide100.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heme/themeOverride84.xml" ContentType="application/vnd.openxmlformats-officedocument.themeOverride+xml"/>
  <Override PartName="/ppt/notesSlides/notesSlide101.xml" ContentType="application/vnd.openxmlformats-officedocument.presentationml.notesSlid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theme/themeOverride85.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 id="2147483712" r:id="rId3"/>
    <p:sldMasterId id="2147483722" r:id="rId4"/>
    <p:sldMasterId id="2147483732" r:id="rId5"/>
    <p:sldMasterId id="2147483742" r:id="rId6"/>
    <p:sldMasterId id="2147483754" r:id="rId7"/>
  </p:sldMasterIdLst>
  <p:notesMasterIdLst>
    <p:notesMasterId r:id="rId122"/>
  </p:notesMasterIdLst>
  <p:handoutMasterIdLst>
    <p:handoutMasterId r:id="rId123"/>
  </p:handoutMasterIdLst>
  <p:sldIdLst>
    <p:sldId id="1245" r:id="rId8"/>
    <p:sldId id="511" r:id="rId9"/>
    <p:sldId id="524" r:id="rId10"/>
    <p:sldId id="1590" r:id="rId11"/>
    <p:sldId id="1591" r:id="rId12"/>
    <p:sldId id="1592" r:id="rId13"/>
    <p:sldId id="361" r:id="rId14"/>
    <p:sldId id="1363" r:id="rId15"/>
    <p:sldId id="512" r:id="rId16"/>
    <p:sldId id="548" r:id="rId17"/>
    <p:sldId id="1576" r:id="rId18"/>
    <p:sldId id="1386" r:id="rId19"/>
    <p:sldId id="1385" r:id="rId20"/>
    <p:sldId id="1393" r:id="rId21"/>
    <p:sldId id="1389" r:id="rId22"/>
    <p:sldId id="1382" r:id="rId23"/>
    <p:sldId id="1387" r:id="rId24"/>
    <p:sldId id="1394" r:id="rId25"/>
    <p:sldId id="1390" r:id="rId26"/>
    <p:sldId id="1383" r:id="rId27"/>
    <p:sldId id="1391" r:id="rId28"/>
    <p:sldId id="1392" r:id="rId29"/>
    <p:sldId id="1384" r:id="rId30"/>
    <p:sldId id="1388" r:id="rId31"/>
    <p:sldId id="1370" r:id="rId32"/>
    <p:sldId id="1371" r:id="rId33"/>
    <p:sldId id="1577" r:id="rId34"/>
    <p:sldId id="1374" r:id="rId35"/>
    <p:sldId id="1395" r:id="rId36"/>
    <p:sldId id="1396" r:id="rId37"/>
    <p:sldId id="1398" r:id="rId38"/>
    <p:sldId id="1397" r:id="rId39"/>
    <p:sldId id="1399" r:id="rId40"/>
    <p:sldId id="1404" r:id="rId41"/>
    <p:sldId id="1402" r:id="rId42"/>
    <p:sldId id="1405" r:id="rId43"/>
    <p:sldId id="1407" r:id="rId44"/>
    <p:sldId id="1417" r:id="rId45"/>
    <p:sldId id="1415" r:id="rId46"/>
    <p:sldId id="1400" r:id="rId47"/>
    <p:sldId id="1414" r:id="rId48"/>
    <p:sldId id="1416" r:id="rId49"/>
    <p:sldId id="1408" r:id="rId50"/>
    <p:sldId id="1411" r:id="rId51"/>
    <p:sldId id="1413" r:id="rId52"/>
    <p:sldId id="1401" r:id="rId53"/>
    <p:sldId id="1409" r:id="rId54"/>
    <p:sldId id="1410" r:id="rId55"/>
    <p:sldId id="1403" r:id="rId56"/>
    <p:sldId id="1406" r:id="rId57"/>
    <p:sldId id="1412" r:id="rId58"/>
    <p:sldId id="1375" r:id="rId59"/>
    <p:sldId id="1376" r:id="rId60"/>
    <p:sldId id="1578" r:id="rId61"/>
    <p:sldId id="1524" r:id="rId62"/>
    <p:sldId id="1526" r:id="rId63"/>
    <p:sldId id="1523" r:id="rId64"/>
    <p:sldId id="1525" r:id="rId65"/>
    <p:sldId id="1527" r:id="rId66"/>
    <p:sldId id="1530" r:id="rId67"/>
    <p:sldId id="1533" r:id="rId68"/>
    <p:sldId id="1532" r:id="rId69"/>
    <p:sldId id="1529" r:id="rId70"/>
    <p:sldId id="1531" r:id="rId71"/>
    <p:sldId id="1528" r:id="rId72"/>
    <p:sldId id="1534" r:id="rId73"/>
    <p:sldId id="1579" r:id="rId74"/>
    <p:sldId id="1539" r:id="rId75"/>
    <p:sldId id="1536" r:id="rId76"/>
    <p:sldId id="1545" r:id="rId77"/>
    <p:sldId id="1547" r:id="rId78"/>
    <p:sldId id="1541" r:id="rId79"/>
    <p:sldId id="1538" r:id="rId80"/>
    <p:sldId id="1537" r:id="rId81"/>
    <p:sldId id="1540" r:id="rId82"/>
    <p:sldId id="1546" r:id="rId83"/>
    <p:sldId id="1544" r:id="rId84"/>
    <p:sldId id="1542" r:id="rId85"/>
    <p:sldId id="1543" r:id="rId86"/>
    <p:sldId id="1548" r:id="rId87"/>
    <p:sldId id="1580" r:id="rId88"/>
    <p:sldId id="1560" r:id="rId89"/>
    <p:sldId id="1561" r:id="rId90"/>
    <p:sldId id="1555" r:id="rId91"/>
    <p:sldId id="1559" r:id="rId92"/>
    <p:sldId id="1556" r:id="rId93"/>
    <p:sldId id="1550" r:id="rId94"/>
    <p:sldId id="1557" r:id="rId95"/>
    <p:sldId id="1558" r:id="rId96"/>
    <p:sldId id="1552" r:id="rId97"/>
    <p:sldId id="1553" r:id="rId98"/>
    <p:sldId id="1551" r:id="rId99"/>
    <p:sldId id="1554" r:id="rId100"/>
    <p:sldId id="1581" r:id="rId101"/>
    <p:sldId id="1571" r:id="rId102"/>
    <p:sldId id="1574" r:id="rId103"/>
    <p:sldId id="1563" r:id="rId104"/>
    <p:sldId id="1573" r:id="rId105"/>
    <p:sldId id="1572" r:id="rId106"/>
    <p:sldId id="1570" r:id="rId107"/>
    <p:sldId id="1568" r:id="rId108"/>
    <p:sldId id="1565" r:id="rId109"/>
    <p:sldId id="1569" r:id="rId110"/>
    <p:sldId id="1566" r:id="rId111"/>
    <p:sldId id="1564" r:id="rId112"/>
    <p:sldId id="1567" r:id="rId113"/>
    <p:sldId id="513" r:id="rId114"/>
    <p:sldId id="340" r:id="rId115"/>
    <p:sldId id="1589" r:id="rId116"/>
    <p:sldId id="1588" r:id="rId117"/>
    <p:sldId id="1582" r:id="rId118"/>
    <p:sldId id="1584" r:id="rId119"/>
    <p:sldId id="1585" r:id="rId120"/>
    <p:sldId id="514" r:id="rId121"/>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3" userDrawn="1">
          <p15:clr>
            <a:srgbClr val="A4A3A4"/>
          </p15:clr>
        </p15:guide>
        <p15:guide id="2" pos="5496" userDrawn="1">
          <p15:clr>
            <a:srgbClr val="A4A3A4"/>
          </p15:clr>
        </p15:guide>
        <p15:guide id="3" orient="horz" pos="300" userDrawn="1">
          <p15:clr>
            <a:srgbClr val="A4A3A4"/>
          </p15:clr>
        </p15:guide>
        <p15:guide id="4" pos="1166">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inter Research" initials="SR" lastIdx="3" clrIdx="0">
    <p:extLst>
      <p:ext uri="{19B8F6BF-5375-455C-9EA6-DF929625EA0E}">
        <p15:presenceInfo xmlns:p15="http://schemas.microsoft.com/office/powerpoint/2012/main" userId="9a73c285069cf3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E7E6"/>
    <a:srgbClr val="595959"/>
    <a:srgbClr val="1AB1AF"/>
    <a:srgbClr val="C9F7F7"/>
    <a:srgbClr val="00565B"/>
    <a:srgbClr val="A6A6A6"/>
    <a:srgbClr val="7F7F7F"/>
    <a:srgbClr val="00AA14"/>
    <a:srgbClr val="BFBFBF"/>
    <a:srgbClr val="DCE8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6140" autoAdjust="0"/>
  </p:normalViewPr>
  <p:slideViewPr>
    <p:cSldViewPr snapToGrid="0">
      <p:cViewPr varScale="1">
        <p:scale>
          <a:sx n="82" d="100"/>
          <a:sy n="82" d="100"/>
        </p:scale>
        <p:origin x="802" y="67"/>
      </p:cViewPr>
      <p:guideLst>
        <p:guide orient="horz" pos="3453"/>
        <p:guide pos="5496"/>
        <p:guide orient="horz" pos="300"/>
        <p:guide pos="1166"/>
      </p:guideLst>
    </p:cSldViewPr>
  </p:slideViewPr>
  <p:outlineViewPr>
    <p:cViewPr>
      <p:scale>
        <a:sx n="33" d="100"/>
        <a:sy n="33" d="100"/>
      </p:scale>
      <p:origin x="0" y="2256"/>
    </p:cViewPr>
  </p:outlineViewPr>
  <p:notesTextViewPr>
    <p:cViewPr>
      <p:scale>
        <a:sx n="3" d="2"/>
        <a:sy n="3" d="2"/>
      </p:scale>
      <p:origin x="0" y="0"/>
    </p:cViewPr>
  </p:notesTextViewPr>
  <p:notesViewPr>
    <p:cSldViewPr snapToGrid="0">
      <p:cViewPr varScale="1">
        <p:scale>
          <a:sx n="61" d="100"/>
          <a:sy n="61" d="100"/>
        </p:scale>
        <p:origin x="-3390"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commentAuthors" Target="commentAuthors.xml"/><Relationship Id="rId129"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nas" userId="d2ada59b-dea7-413a-85ee-633868ad41c9" providerId="ADAL" clId="{CEEA1DED-034B-450E-A991-E31DA6BF819E}"/>
    <pc:docChg chg="modSld">
      <pc:chgData name="Ignas" userId="d2ada59b-dea7-413a-85ee-633868ad41c9" providerId="ADAL" clId="{CEEA1DED-034B-450E-A991-E31DA6BF819E}" dt="2021-11-25T15:45:11.864" v="21" actId="400"/>
      <pc:docMkLst>
        <pc:docMk/>
      </pc:docMkLst>
      <pc:sldChg chg="modSp mod">
        <pc:chgData name="Ignas" userId="d2ada59b-dea7-413a-85ee-633868ad41c9" providerId="ADAL" clId="{CEEA1DED-034B-450E-A991-E31DA6BF819E}" dt="2021-11-25T15:45:11.864" v="21" actId="400"/>
        <pc:sldMkLst>
          <pc:docMk/>
          <pc:sldMk cId="234430065" sldId="524"/>
        </pc:sldMkLst>
        <pc:spChg chg="mod">
          <ac:chgData name="Ignas" userId="d2ada59b-dea7-413a-85ee-633868ad41c9" providerId="ADAL" clId="{CEEA1DED-034B-450E-A991-E31DA6BF819E}" dt="2021-11-25T15:45:07.393" v="20" actId="400"/>
          <ac:spMkLst>
            <pc:docMk/>
            <pc:sldMk cId="234430065" sldId="524"/>
            <ac:spMk id="79" creationId="{63A68C0B-3EA4-4BB9-A5EC-186C653D283A}"/>
          </ac:spMkLst>
        </pc:spChg>
        <pc:spChg chg="mod">
          <ac:chgData name="Ignas" userId="d2ada59b-dea7-413a-85ee-633868ad41c9" providerId="ADAL" clId="{CEEA1DED-034B-450E-A991-E31DA6BF819E}" dt="2021-11-25T15:45:11.864" v="21" actId="400"/>
          <ac:spMkLst>
            <pc:docMk/>
            <pc:sldMk cId="234430065" sldId="524"/>
            <ac:spMk id="103" creationId="{03BC3E1C-F7D3-455B-AC55-3047387A7145}"/>
          </ac:spMkLst>
        </pc:spChg>
      </pc:sldChg>
    </pc:docChg>
  </pc:docChgLst>
  <pc:docChgLst>
    <pc:chgData name="Ignas" userId="d2ada59b-dea7-413a-85ee-633868ad41c9" providerId="ADAL" clId="{20FD9E1B-A172-44ED-83BA-714D7EA4B98B}"/>
    <pc:docChg chg="undo custSel delSld modSld">
      <pc:chgData name="Ignas" userId="d2ada59b-dea7-413a-85ee-633868ad41c9" providerId="ADAL" clId="{20FD9E1B-A172-44ED-83BA-714D7EA4B98B}" dt="2021-12-22T10:14:00.607" v="79" actId="1076"/>
      <pc:docMkLst>
        <pc:docMk/>
      </pc:docMkLst>
      <pc:sldChg chg="del">
        <pc:chgData name="Ignas" userId="d2ada59b-dea7-413a-85ee-633868ad41c9" providerId="ADAL" clId="{20FD9E1B-A172-44ED-83BA-714D7EA4B98B}" dt="2021-11-27T11:12:01.539" v="73" actId="47"/>
        <pc:sldMkLst>
          <pc:docMk/>
          <pc:sldMk cId="1279114836" sldId="425"/>
        </pc:sldMkLst>
      </pc:sldChg>
      <pc:sldChg chg="delSp">
        <pc:chgData name="Ignas" userId="d2ada59b-dea7-413a-85ee-633868ad41c9" providerId="ADAL" clId="{20FD9E1B-A172-44ED-83BA-714D7EA4B98B}" dt="2021-11-27T11:11:51.438" v="70"/>
        <pc:sldMkLst>
          <pc:docMk/>
          <pc:sldMk cId="2146725442" sldId="1575"/>
        </pc:sldMkLst>
        <pc:picChg chg="del">
          <ac:chgData name="Ignas" userId="d2ada59b-dea7-413a-85ee-633868ad41c9" providerId="ADAL" clId="{20FD9E1B-A172-44ED-83BA-714D7EA4B98B}" dt="2021-11-27T11:11:51.438" v="70"/>
          <ac:picMkLst>
            <pc:docMk/>
            <pc:sldMk cId="2146725442" sldId="1575"/>
            <ac:picMk id="2" creationId="{A5AF82D0-9DE5-4DCA-B516-77CECB2B1FCC}"/>
          </ac:picMkLst>
        </pc:picChg>
      </pc:sldChg>
      <pc:sldChg chg="addSp delSp modSp mod">
        <pc:chgData name="Ignas" userId="d2ada59b-dea7-413a-85ee-633868ad41c9" providerId="ADAL" clId="{20FD9E1B-A172-44ED-83BA-714D7EA4B98B}" dt="2021-11-27T11:10:22.260" v="69" actId="123"/>
        <pc:sldMkLst>
          <pc:docMk/>
          <pc:sldMk cId="1473728378" sldId="1582"/>
        </pc:sldMkLst>
        <pc:spChg chg="mod">
          <ac:chgData name="Ignas" userId="d2ada59b-dea7-413a-85ee-633868ad41c9" providerId="ADAL" clId="{20FD9E1B-A172-44ED-83BA-714D7EA4B98B}" dt="2021-11-27T11:07:45.884" v="52" actId="1076"/>
          <ac:spMkLst>
            <pc:docMk/>
            <pc:sldMk cId="1473728378" sldId="1582"/>
            <ac:spMk id="3" creationId="{00000000-0000-0000-0000-000000000000}"/>
          </ac:spMkLst>
        </pc:spChg>
        <pc:spChg chg="mod">
          <ac:chgData name="Ignas" userId="d2ada59b-dea7-413a-85ee-633868ad41c9" providerId="ADAL" clId="{20FD9E1B-A172-44ED-83BA-714D7EA4B98B}" dt="2021-11-27T11:06:19.531" v="37" actId="1076"/>
          <ac:spMkLst>
            <pc:docMk/>
            <pc:sldMk cId="1473728378" sldId="1582"/>
            <ac:spMk id="4" creationId="{8C8A0F40-7DB7-4A2A-AAA0-38A8E0A84291}"/>
          </ac:spMkLst>
        </pc:spChg>
        <pc:spChg chg="add del">
          <ac:chgData name="Ignas" userId="d2ada59b-dea7-413a-85ee-633868ad41c9" providerId="ADAL" clId="{20FD9E1B-A172-44ED-83BA-714D7EA4B98B}" dt="2021-11-27T11:06:39.463" v="39" actId="22"/>
          <ac:spMkLst>
            <pc:docMk/>
            <pc:sldMk cId="1473728378" sldId="1582"/>
            <ac:spMk id="5" creationId="{2F46AA6D-A492-4BAA-B024-AC08AB1E6C6A}"/>
          </ac:spMkLst>
        </pc:spChg>
        <pc:spChg chg="add mod">
          <ac:chgData name="Ignas" userId="d2ada59b-dea7-413a-85ee-633868ad41c9" providerId="ADAL" clId="{20FD9E1B-A172-44ED-83BA-714D7EA4B98B}" dt="2021-11-27T11:10:22.260" v="69" actId="123"/>
          <ac:spMkLst>
            <pc:docMk/>
            <pc:sldMk cId="1473728378" sldId="1582"/>
            <ac:spMk id="7" creationId="{05B8351D-3110-4E58-99C1-EE943E506A64}"/>
          </ac:spMkLst>
        </pc:spChg>
      </pc:sldChg>
      <pc:sldChg chg="del">
        <pc:chgData name="Ignas" userId="d2ada59b-dea7-413a-85ee-633868ad41c9" providerId="ADAL" clId="{20FD9E1B-A172-44ED-83BA-714D7EA4B98B}" dt="2021-11-27T11:08:03.508" v="53" actId="2696"/>
        <pc:sldMkLst>
          <pc:docMk/>
          <pc:sldMk cId="3062911655" sldId="1583"/>
        </pc:sldMkLst>
      </pc:sldChg>
      <pc:sldChg chg="modSp mod">
        <pc:chgData name="Ignas" userId="d2ada59b-dea7-413a-85ee-633868ad41c9" providerId="ADAL" clId="{20FD9E1B-A172-44ED-83BA-714D7EA4B98B}" dt="2021-11-27T11:10:14.365" v="68" actId="123"/>
        <pc:sldMkLst>
          <pc:docMk/>
          <pc:sldMk cId="3231408321" sldId="1584"/>
        </pc:sldMkLst>
        <pc:spChg chg="mod">
          <ac:chgData name="Ignas" userId="d2ada59b-dea7-413a-85ee-633868ad41c9" providerId="ADAL" clId="{20FD9E1B-A172-44ED-83BA-714D7EA4B98B}" dt="2021-11-27T11:10:14.365" v="68" actId="123"/>
          <ac:spMkLst>
            <pc:docMk/>
            <pc:sldMk cId="3231408321" sldId="1584"/>
            <ac:spMk id="7" creationId="{05B8351D-3110-4E58-99C1-EE943E506A64}"/>
          </ac:spMkLst>
        </pc:spChg>
      </pc:sldChg>
      <pc:sldChg chg="modSp mod">
        <pc:chgData name="Ignas" userId="d2ada59b-dea7-413a-85ee-633868ad41c9" providerId="ADAL" clId="{20FD9E1B-A172-44ED-83BA-714D7EA4B98B}" dt="2021-11-27T11:10:07.965" v="67" actId="123"/>
        <pc:sldMkLst>
          <pc:docMk/>
          <pc:sldMk cId="1903487120" sldId="1585"/>
        </pc:sldMkLst>
        <pc:spChg chg="mod">
          <ac:chgData name="Ignas" userId="d2ada59b-dea7-413a-85ee-633868ad41c9" providerId="ADAL" clId="{20FD9E1B-A172-44ED-83BA-714D7EA4B98B}" dt="2021-11-27T11:10:07.965" v="67" actId="123"/>
          <ac:spMkLst>
            <pc:docMk/>
            <pc:sldMk cId="1903487120" sldId="1585"/>
            <ac:spMk id="7" creationId="{05B8351D-3110-4E58-99C1-EE943E506A64}"/>
          </ac:spMkLst>
        </pc:spChg>
      </pc:sldChg>
      <pc:sldChg chg="del">
        <pc:chgData name="Ignas" userId="d2ada59b-dea7-413a-85ee-633868ad41c9" providerId="ADAL" clId="{20FD9E1B-A172-44ED-83BA-714D7EA4B98B}" dt="2021-11-27T11:12:00.674" v="72" actId="47"/>
        <pc:sldMkLst>
          <pc:docMk/>
          <pc:sldMk cId="3115482963" sldId="1586"/>
        </pc:sldMkLst>
      </pc:sldChg>
      <pc:sldChg chg="del">
        <pc:chgData name="Ignas" userId="d2ada59b-dea7-413a-85ee-633868ad41c9" providerId="ADAL" clId="{20FD9E1B-A172-44ED-83BA-714D7EA4B98B}" dt="2021-11-27T11:11:59.973" v="71" actId="47"/>
        <pc:sldMkLst>
          <pc:docMk/>
          <pc:sldMk cId="2902862263" sldId="1587"/>
        </pc:sldMkLst>
      </pc:sldChg>
      <pc:sldChg chg="modSp mod">
        <pc:chgData name="Ignas" userId="d2ada59b-dea7-413a-85ee-633868ad41c9" providerId="ADAL" clId="{20FD9E1B-A172-44ED-83BA-714D7EA4B98B}" dt="2021-12-22T10:13:35.412" v="78" actId="1076"/>
        <pc:sldMkLst>
          <pc:docMk/>
          <pc:sldMk cId="2611328536" sldId="1590"/>
        </pc:sldMkLst>
        <pc:spChg chg="mod">
          <ac:chgData name="Ignas" userId="d2ada59b-dea7-413a-85ee-633868ad41c9" providerId="ADAL" clId="{20FD9E1B-A172-44ED-83BA-714D7EA4B98B}" dt="2021-12-22T10:13:35.412" v="78" actId="1076"/>
          <ac:spMkLst>
            <pc:docMk/>
            <pc:sldMk cId="2611328536" sldId="1590"/>
            <ac:spMk id="9" creationId="{B2629E1F-9AF7-42C5-95E7-2EB96F18ADFB}"/>
          </ac:spMkLst>
        </pc:spChg>
        <pc:picChg chg="mod">
          <ac:chgData name="Ignas" userId="d2ada59b-dea7-413a-85ee-633868ad41c9" providerId="ADAL" clId="{20FD9E1B-A172-44ED-83BA-714D7EA4B98B}" dt="2021-12-22T10:13:27.632" v="77" actId="1076"/>
          <ac:picMkLst>
            <pc:docMk/>
            <pc:sldMk cId="2611328536" sldId="1590"/>
            <ac:picMk id="11" creationId="{27A382DD-DF5A-4512-BA7C-D78DC0C886A2}"/>
          </ac:picMkLst>
        </pc:picChg>
      </pc:sldChg>
      <pc:sldChg chg="modSp mod">
        <pc:chgData name="Ignas" userId="d2ada59b-dea7-413a-85ee-633868ad41c9" providerId="ADAL" clId="{20FD9E1B-A172-44ED-83BA-714D7EA4B98B}" dt="2021-12-22T10:12:56.863" v="74" actId="1076"/>
        <pc:sldMkLst>
          <pc:docMk/>
          <pc:sldMk cId="1988196175" sldId="1591"/>
        </pc:sldMkLst>
        <pc:spChg chg="mod">
          <ac:chgData name="Ignas" userId="d2ada59b-dea7-413a-85ee-633868ad41c9" providerId="ADAL" clId="{20FD9E1B-A172-44ED-83BA-714D7EA4B98B}" dt="2021-12-22T10:12:56.863" v="74" actId="1076"/>
          <ac:spMkLst>
            <pc:docMk/>
            <pc:sldMk cId="1988196175" sldId="1591"/>
            <ac:spMk id="9" creationId="{B2629E1F-9AF7-42C5-95E7-2EB96F18ADFB}"/>
          </ac:spMkLst>
        </pc:spChg>
      </pc:sldChg>
      <pc:sldChg chg="modSp mod">
        <pc:chgData name="Ignas" userId="d2ada59b-dea7-413a-85ee-633868ad41c9" providerId="ADAL" clId="{20FD9E1B-A172-44ED-83BA-714D7EA4B98B}" dt="2021-12-22T10:14:00.607" v="79" actId="1076"/>
        <pc:sldMkLst>
          <pc:docMk/>
          <pc:sldMk cId="2848254915" sldId="1592"/>
        </pc:sldMkLst>
        <pc:spChg chg="mod">
          <ac:chgData name="Ignas" userId="d2ada59b-dea7-413a-85ee-633868ad41c9" providerId="ADAL" clId="{20FD9E1B-A172-44ED-83BA-714D7EA4B98B}" dt="2021-12-22T10:14:00.607" v="79" actId="1076"/>
          <ac:spMkLst>
            <pc:docMk/>
            <pc:sldMk cId="2848254915" sldId="1592"/>
            <ac:spMk id="9" creationId="{B2629E1F-9AF7-42C5-95E7-2EB96F18ADFB}"/>
          </ac:spMkLst>
        </pc:spChg>
      </pc:sldChg>
    </pc:docChg>
  </pc:docChgLst>
  <pc:docChgLst>
    <pc:chgData name="Juozas Debesyje" userId="c082c1d6-0fe8-4f46-81fb-cd3304011b65" providerId="ADAL" clId="{7C436B20-583F-4E38-A46F-CEF8F918E6CA}"/>
    <pc:docChg chg="undo custSel addSld delSld modSld">
      <pc:chgData name="Juozas Debesyje" userId="c082c1d6-0fe8-4f46-81fb-cd3304011b65" providerId="ADAL" clId="{7C436B20-583F-4E38-A46F-CEF8F918E6CA}" dt="2021-11-25T06:59:12.134" v="61" actId="20577"/>
      <pc:docMkLst>
        <pc:docMk/>
      </pc:docMkLst>
      <pc:sldChg chg="modSp mod">
        <pc:chgData name="Juozas Debesyje" userId="c082c1d6-0fe8-4f46-81fb-cd3304011b65" providerId="ADAL" clId="{7C436B20-583F-4E38-A46F-CEF8F918E6CA}" dt="2021-11-25T06:58:39.950" v="42" actId="313"/>
        <pc:sldMkLst>
          <pc:docMk/>
          <pc:sldMk cId="1774922194" sldId="340"/>
        </pc:sldMkLst>
        <pc:spChg chg="mod">
          <ac:chgData name="Juozas Debesyje" userId="c082c1d6-0fe8-4f46-81fb-cd3304011b65" providerId="ADAL" clId="{7C436B20-583F-4E38-A46F-CEF8F918E6CA}" dt="2021-11-25T06:58:39.950" v="42" actId="313"/>
          <ac:spMkLst>
            <pc:docMk/>
            <pc:sldMk cId="1774922194" sldId="340"/>
            <ac:spMk id="4" creationId="{8C8A0F40-7DB7-4A2A-AAA0-38A8E0A84291}"/>
          </ac:spMkLst>
        </pc:spChg>
      </pc:sldChg>
      <pc:sldChg chg="modSp mod">
        <pc:chgData name="Juozas Debesyje" userId="c082c1d6-0fe8-4f46-81fb-cd3304011b65" providerId="ADAL" clId="{7C436B20-583F-4E38-A46F-CEF8F918E6CA}" dt="2021-11-25T06:58:44.875" v="45" actId="313"/>
        <pc:sldMkLst>
          <pc:docMk/>
          <pc:sldMk cId="1048441943" sldId="1375"/>
        </pc:sldMkLst>
        <pc:spChg chg="mod">
          <ac:chgData name="Juozas Debesyje" userId="c082c1d6-0fe8-4f46-81fb-cd3304011b65" providerId="ADAL" clId="{7C436B20-583F-4E38-A46F-CEF8F918E6CA}" dt="2021-11-25T06:58:44.875" v="45" actId="313"/>
          <ac:spMkLst>
            <pc:docMk/>
            <pc:sldMk cId="1048441943" sldId="1375"/>
            <ac:spMk id="3" creationId="{21F5FDB5-A00D-4508-A232-DD3FB33EFF74}"/>
          </ac:spMkLst>
        </pc:spChg>
      </pc:sldChg>
      <pc:sldChg chg="modSp mod">
        <pc:chgData name="Juozas Debesyje" userId="c082c1d6-0fe8-4f46-81fb-cd3304011b65" providerId="ADAL" clId="{7C436B20-583F-4E38-A46F-CEF8F918E6CA}" dt="2021-11-25T06:58:43.709" v="44" actId="313"/>
        <pc:sldMkLst>
          <pc:docMk/>
          <pc:sldMk cId="1250788499" sldId="1413"/>
        </pc:sldMkLst>
        <pc:spChg chg="mod">
          <ac:chgData name="Juozas Debesyje" userId="c082c1d6-0fe8-4f46-81fb-cd3304011b65" providerId="ADAL" clId="{7C436B20-583F-4E38-A46F-CEF8F918E6CA}" dt="2021-11-25T06:58:43.709" v="44" actId="313"/>
          <ac:spMkLst>
            <pc:docMk/>
            <pc:sldMk cId="1250788499" sldId="1413"/>
            <ac:spMk id="7" creationId="{DA6F92E2-D5B4-4EA5-82A4-27A17C598A99}"/>
          </ac:spMkLst>
        </pc:spChg>
      </pc:sldChg>
      <pc:sldChg chg="del">
        <pc:chgData name="Juozas Debesyje" userId="c082c1d6-0fe8-4f46-81fb-cd3304011b65" providerId="ADAL" clId="{7C436B20-583F-4E38-A46F-CEF8F918E6CA}" dt="2021-11-24T07:39:25.552" v="1" actId="47"/>
        <pc:sldMkLst>
          <pc:docMk/>
          <pc:sldMk cId="208559060" sldId="1469"/>
        </pc:sldMkLst>
      </pc:sldChg>
      <pc:sldChg chg="del">
        <pc:chgData name="Juozas Debesyje" userId="c082c1d6-0fe8-4f46-81fb-cd3304011b65" providerId="ADAL" clId="{7C436B20-583F-4E38-A46F-CEF8F918E6CA}" dt="2021-11-24T07:39:25.552" v="1" actId="47"/>
        <pc:sldMkLst>
          <pc:docMk/>
          <pc:sldMk cId="509880044" sldId="1470"/>
        </pc:sldMkLst>
      </pc:sldChg>
      <pc:sldChg chg="del">
        <pc:chgData name="Juozas Debesyje" userId="c082c1d6-0fe8-4f46-81fb-cd3304011b65" providerId="ADAL" clId="{7C436B20-583F-4E38-A46F-CEF8F918E6CA}" dt="2021-11-24T07:39:25.552" v="1" actId="47"/>
        <pc:sldMkLst>
          <pc:docMk/>
          <pc:sldMk cId="355743779" sldId="1471"/>
        </pc:sldMkLst>
      </pc:sldChg>
      <pc:sldChg chg="del">
        <pc:chgData name="Juozas Debesyje" userId="c082c1d6-0fe8-4f46-81fb-cd3304011b65" providerId="ADAL" clId="{7C436B20-583F-4E38-A46F-CEF8F918E6CA}" dt="2021-11-24T07:39:25.552" v="1" actId="47"/>
        <pc:sldMkLst>
          <pc:docMk/>
          <pc:sldMk cId="3906265397" sldId="1472"/>
        </pc:sldMkLst>
      </pc:sldChg>
      <pc:sldChg chg="del">
        <pc:chgData name="Juozas Debesyje" userId="c082c1d6-0fe8-4f46-81fb-cd3304011b65" providerId="ADAL" clId="{7C436B20-583F-4E38-A46F-CEF8F918E6CA}" dt="2021-11-24T07:39:25.552" v="1" actId="47"/>
        <pc:sldMkLst>
          <pc:docMk/>
          <pc:sldMk cId="119420637" sldId="1473"/>
        </pc:sldMkLst>
      </pc:sldChg>
      <pc:sldChg chg="del">
        <pc:chgData name="Juozas Debesyje" userId="c082c1d6-0fe8-4f46-81fb-cd3304011b65" providerId="ADAL" clId="{7C436B20-583F-4E38-A46F-CEF8F918E6CA}" dt="2021-11-24T07:39:25.552" v="1" actId="47"/>
        <pc:sldMkLst>
          <pc:docMk/>
          <pc:sldMk cId="3201883277" sldId="1474"/>
        </pc:sldMkLst>
      </pc:sldChg>
      <pc:sldChg chg="del">
        <pc:chgData name="Juozas Debesyje" userId="c082c1d6-0fe8-4f46-81fb-cd3304011b65" providerId="ADAL" clId="{7C436B20-583F-4E38-A46F-CEF8F918E6CA}" dt="2021-11-24T07:39:25.552" v="1" actId="47"/>
        <pc:sldMkLst>
          <pc:docMk/>
          <pc:sldMk cId="2723941851" sldId="1475"/>
        </pc:sldMkLst>
      </pc:sldChg>
      <pc:sldChg chg="del">
        <pc:chgData name="Juozas Debesyje" userId="c082c1d6-0fe8-4f46-81fb-cd3304011b65" providerId="ADAL" clId="{7C436B20-583F-4E38-A46F-CEF8F918E6CA}" dt="2021-11-24T07:39:25.552" v="1" actId="47"/>
        <pc:sldMkLst>
          <pc:docMk/>
          <pc:sldMk cId="848672627" sldId="1476"/>
        </pc:sldMkLst>
      </pc:sldChg>
      <pc:sldChg chg="del">
        <pc:chgData name="Juozas Debesyje" userId="c082c1d6-0fe8-4f46-81fb-cd3304011b65" providerId="ADAL" clId="{7C436B20-583F-4E38-A46F-CEF8F918E6CA}" dt="2021-11-24T07:39:25.552" v="1" actId="47"/>
        <pc:sldMkLst>
          <pc:docMk/>
          <pc:sldMk cId="2345821895" sldId="1477"/>
        </pc:sldMkLst>
      </pc:sldChg>
      <pc:sldChg chg="del">
        <pc:chgData name="Juozas Debesyje" userId="c082c1d6-0fe8-4f46-81fb-cd3304011b65" providerId="ADAL" clId="{7C436B20-583F-4E38-A46F-CEF8F918E6CA}" dt="2021-11-24T07:39:25.552" v="1" actId="47"/>
        <pc:sldMkLst>
          <pc:docMk/>
          <pc:sldMk cId="104852037" sldId="1478"/>
        </pc:sldMkLst>
      </pc:sldChg>
      <pc:sldChg chg="del">
        <pc:chgData name="Juozas Debesyje" userId="c082c1d6-0fe8-4f46-81fb-cd3304011b65" providerId="ADAL" clId="{7C436B20-583F-4E38-A46F-CEF8F918E6CA}" dt="2021-11-24T07:39:25.552" v="1" actId="47"/>
        <pc:sldMkLst>
          <pc:docMk/>
          <pc:sldMk cId="769999058" sldId="1479"/>
        </pc:sldMkLst>
      </pc:sldChg>
      <pc:sldChg chg="del">
        <pc:chgData name="Juozas Debesyje" userId="c082c1d6-0fe8-4f46-81fb-cd3304011b65" providerId="ADAL" clId="{7C436B20-583F-4E38-A46F-CEF8F918E6CA}" dt="2021-11-24T07:39:25.552" v="1" actId="47"/>
        <pc:sldMkLst>
          <pc:docMk/>
          <pc:sldMk cId="1194223099" sldId="1480"/>
        </pc:sldMkLst>
      </pc:sldChg>
      <pc:sldChg chg="del">
        <pc:chgData name="Juozas Debesyje" userId="c082c1d6-0fe8-4f46-81fb-cd3304011b65" providerId="ADAL" clId="{7C436B20-583F-4E38-A46F-CEF8F918E6CA}" dt="2021-11-24T07:39:25.552" v="1" actId="47"/>
        <pc:sldMkLst>
          <pc:docMk/>
          <pc:sldMk cId="1533097113" sldId="1481"/>
        </pc:sldMkLst>
      </pc:sldChg>
      <pc:sldChg chg="del">
        <pc:chgData name="Juozas Debesyje" userId="c082c1d6-0fe8-4f46-81fb-cd3304011b65" providerId="ADAL" clId="{7C436B20-583F-4E38-A46F-CEF8F918E6CA}" dt="2021-11-24T07:39:25.552" v="1" actId="47"/>
        <pc:sldMkLst>
          <pc:docMk/>
          <pc:sldMk cId="1787222044" sldId="1482"/>
        </pc:sldMkLst>
      </pc:sldChg>
      <pc:sldChg chg="del">
        <pc:chgData name="Juozas Debesyje" userId="c082c1d6-0fe8-4f46-81fb-cd3304011b65" providerId="ADAL" clId="{7C436B20-583F-4E38-A46F-CEF8F918E6CA}" dt="2021-11-24T07:39:25.552" v="1" actId="47"/>
        <pc:sldMkLst>
          <pc:docMk/>
          <pc:sldMk cId="1344072423" sldId="1483"/>
        </pc:sldMkLst>
      </pc:sldChg>
      <pc:sldChg chg="del">
        <pc:chgData name="Juozas Debesyje" userId="c082c1d6-0fe8-4f46-81fb-cd3304011b65" providerId="ADAL" clId="{7C436B20-583F-4E38-A46F-CEF8F918E6CA}" dt="2021-11-24T07:39:25.552" v="1" actId="47"/>
        <pc:sldMkLst>
          <pc:docMk/>
          <pc:sldMk cId="2496970814" sldId="1484"/>
        </pc:sldMkLst>
      </pc:sldChg>
      <pc:sldChg chg="del">
        <pc:chgData name="Juozas Debesyje" userId="c082c1d6-0fe8-4f46-81fb-cd3304011b65" providerId="ADAL" clId="{7C436B20-583F-4E38-A46F-CEF8F918E6CA}" dt="2021-11-24T07:39:25.552" v="1" actId="47"/>
        <pc:sldMkLst>
          <pc:docMk/>
          <pc:sldMk cId="1441710728" sldId="1485"/>
        </pc:sldMkLst>
      </pc:sldChg>
      <pc:sldChg chg="del">
        <pc:chgData name="Juozas Debesyje" userId="c082c1d6-0fe8-4f46-81fb-cd3304011b65" providerId="ADAL" clId="{7C436B20-583F-4E38-A46F-CEF8F918E6CA}" dt="2021-11-24T07:39:25.552" v="1" actId="47"/>
        <pc:sldMkLst>
          <pc:docMk/>
          <pc:sldMk cId="4277012277" sldId="1486"/>
        </pc:sldMkLst>
      </pc:sldChg>
      <pc:sldChg chg="del">
        <pc:chgData name="Juozas Debesyje" userId="c082c1d6-0fe8-4f46-81fb-cd3304011b65" providerId="ADAL" clId="{7C436B20-583F-4E38-A46F-CEF8F918E6CA}" dt="2021-11-24T07:39:25.552" v="1" actId="47"/>
        <pc:sldMkLst>
          <pc:docMk/>
          <pc:sldMk cId="1391260122" sldId="1487"/>
        </pc:sldMkLst>
      </pc:sldChg>
      <pc:sldChg chg="del">
        <pc:chgData name="Juozas Debesyje" userId="c082c1d6-0fe8-4f46-81fb-cd3304011b65" providerId="ADAL" clId="{7C436B20-583F-4E38-A46F-CEF8F918E6CA}" dt="2021-11-24T07:39:25.552" v="1" actId="47"/>
        <pc:sldMkLst>
          <pc:docMk/>
          <pc:sldMk cId="1749162845" sldId="1488"/>
        </pc:sldMkLst>
      </pc:sldChg>
      <pc:sldChg chg="del">
        <pc:chgData name="Juozas Debesyje" userId="c082c1d6-0fe8-4f46-81fb-cd3304011b65" providerId="ADAL" clId="{7C436B20-583F-4E38-A46F-CEF8F918E6CA}" dt="2021-11-24T07:39:25.552" v="1" actId="47"/>
        <pc:sldMkLst>
          <pc:docMk/>
          <pc:sldMk cId="558683496" sldId="1489"/>
        </pc:sldMkLst>
      </pc:sldChg>
      <pc:sldChg chg="del">
        <pc:chgData name="Juozas Debesyje" userId="c082c1d6-0fe8-4f46-81fb-cd3304011b65" providerId="ADAL" clId="{7C436B20-583F-4E38-A46F-CEF8F918E6CA}" dt="2021-11-24T07:39:25.552" v="1" actId="47"/>
        <pc:sldMkLst>
          <pc:docMk/>
          <pc:sldMk cId="1725468851" sldId="1490"/>
        </pc:sldMkLst>
      </pc:sldChg>
      <pc:sldChg chg="del">
        <pc:chgData name="Juozas Debesyje" userId="c082c1d6-0fe8-4f46-81fb-cd3304011b65" providerId="ADAL" clId="{7C436B20-583F-4E38-A46F-CEF8F918E6CA}" dt="2021-11-24T07:39:25.552" v="1" actId="47"/>
        <pc:sldMkLst>
          <pc:docMk/>
          <pc:sldMk cId="4130438245" sldId="1491"/>
        </pc:sldMkLst>
      </pc:sldChg>
      <pc:sldChg chg="del">
        <pc:chgData name="Juozas Debesyje" userId="c082c1d6-0fe8-4f46-81fb-cd3304011b65" providerId="ADAL" clId="{7C436B20-583F-4E38-A46F-CEF8F918E6CA}" dt="2021-11-24T07:39:25.552" v="1" actId="47"/>
        <pc:sldMkLst>
          <pc:docMk/>
          <pc:sldMk cId="421772048" sldId="1492"/>
        </pc:sldMkLst>
      </pc:sldChg>
      <pc:sldChg chg="del">
        <pc:chgData name="Juozas Debesyje" userId="c082c1d6-0fe8-4f46-81fb-cd3304011b65" providerId="ADAL" clId="{7C436B20-583F-4E38-A46F-CEF8F918E6CA}" dt="2021-11-24T07:39:25.552" v="1" actId="47"/>
        <pc:sldMkLst>
          <pc:docMk/>
          <pc:sldMk cId="265797082" sldId="1493"/>
        </pc:sldMkLst>
      </pc:sldChg>
      <pc:sldChg chg="del">
        <pc:chgData name="Juozas Debesyje" userId="c082c1d6-0fe8-4f46-81fb-cd3304011b65" providerId="ADAL" clId="{7C436B20-583F-4E38-A46F-CEF8F918E6CA}" dt="2021-11-24T07:39:25.552" v="1" actId="47"/>
        <pc:sldMkLst>
          <pc:docMk/>
          <pc:sldMk cId="576878974" sldId="1494"/>
        </pc:sldMkLst>
      </pc:sldChg>
      <pc:sldChg chg="del">
        <pc:chgData name="Juozas Debesyje" userId="c082c1d6-0fe8-4f46-81fb-cd3304011b65" providerId="ADAL" clId="{7C436B20-583F-4E38-A46F-CEF8F918E6CA}" dt="2021-11-24T07:39:25.552" v="1" actId="47"/>
        <pc:sldMkLst>
          <pc:docMk/>
          <pc:sldMk cId="2031501781" sldId="1495"/>
        </pc:sldMkLst>
      </pc:sldChg>
      <pc:sldChg chg="del">
        <pc:chgData name="Juozas Debesyje" userId="c082c1d6-0fe8-4f46-81fb-cd3304011b65" providerId="ADAL" clId="{7C436B20-583F-4E38-A46F-CEF8F918E6CA}" dt="2021-11-24T07:39:25.552" v="1" actId="47"/>
        <pc:sldMkLst>
          <pc:docMk/>
          <pc:sldMk cId="1382335508" sldId="1496"/>
        </pc:sldMkLst>
      </pc:sldChg>
      <pc:sldChg chg="del">
        <pc:chgData name="Juozas Debesyje" userId="c082c1d6-0fe8-4f46-81fb-cd3304011b65" providerId="ADAL" clId="{7C436B20-583F-4E38-A46F-CEF8F918E6CA}" dt="2021-11-24T07:39:25.552" v="1" actId="47"/>
        <pc:sldMkLst>
          <pc:docMk/>
          <pc:sldMk cId="958797413" sldId="1497"/>
        </pc:sldMkLst>
      </pc:sldChg>
      <pc:sldChg chg="del">
        <pc:chgData name="Juozas Debesyje" userId="c082c1d6-0fe8-4f46-81fb-cd3304011b65" providerId="ADAL" clId="{7C436B20-583F-4E38-A46F-CEF8F918E6CA}" dt="2021-11-24T07:39:25.552" v="1" actId="47"/>
        <pc:sldMkLst>
          <pc:docMk/>
          <pc:sldMk cId="1866143587" sldId="1498"/>
        </pc:sldMkLst>
      </pc:sldChg>
      <pc:sldChg chg="del">
        <pc:chgData name="Juozas Debesyje" userId="c082c1d6-0fe8-4f46-81fb-cd3304011b65" providerId="ADAL" clId="{7C436B20-583F-4E38-A46F-CEF8F918E6CA}" dt="2021-11-24T07:39:25.552" v="1" actId="47"/>
        <pc:sldMkLst>
          <pc:docMk/>
          <pc:sldMk cId="327169133" sldId="1499"/>
        </pc:sldMkLst>
      </pc:sldChg>
      <pc:sldChg chg="del">
        <pc:chgData name="Juozas Debesyje" userId="c082c1d6-0fe8-4f46-81fb-cd3304011b65" providerId="ADAL" clId="{7C436B20-583F-4E38-A46F-CEF8F918E6CA}" dt="2021-11-24T07:39:25.552" v="1" actId="47"/>
        <pc:sldMkLst>
          <pc:docMk/>
          <pc:sldMk cId="251807638" sldId="1500"/>
        </pc:sldMkLst>
      </pc:sldChg>
      <pc:sldChg chg="del">
        <pc:chgData name="Juozas Debesyje" userId="c082c1d6-0fe8-4f46-81fb-cd3304011b65" providerId="ADAL" clId="{7C436B20-583F-4E38-A46F-CEF8F918E6CA}" dt="2021-11-24T07:39:25.552" v="1" actId="47"/>
        <pc:sldMkLst>
          <pc:docMk/>
          <pc:sldMk cId="2398801913" sldId="1501"/>
        </pc:sldMkLst>
      </pc:sldChg>
      <pc:sldChg chg="del">
        <pc:chgData name="Juozas Debesyje" userId="c082c1d6-0fe8-4f46-81fb-cd3304011b65" providerId="ADAL" clId="{7C436B20-583F-4E38-A46F-CEF8F918E6CA}" dt="2021-11-24T07:39:25.552" v="1" actId="47"/>
        <pc:sldMkLst>
          <pc:docMk/>
          <pc:sldMk cId="1643039333" sldId="1502"/>
        </pc:sldMkLst>
      </pc:sldChg>
      <pc:sldChg chg="del">
        <pc:chgData name="Juozas Debesyje" userId="c082c1d6-0fe8-4f46-81fb-cd3304011b65" providerId="ADAL" clId="{7C436B20-583F-4E38-A46F-CEF8F918E6CA}" dt="2021-11-24T07:39:25.552" v="1" actId="47"/>
        <pc:sldMkLst>
          <pc:docMk/>
          <pc:sldMk cId="2142626983" sldId="1503"/>
        </pc:sldMkLst>
      </pc:sldChg>
      <pc:sldChg chg="del">
        <pc:chgData name="Juozas Debesyje" userId="c082c1d6-0fe8-4f46-81fb-cd3304011b65" providerId="ADAL" clId="{7C436B20-583F-4E38-A46F-CEF8F918E6CA}" dt="2021-11-24T07:39:25.552" v="1" actId="47"/>
        <pc:sldMkLst>
          <pc:docMk/>
          <pc:sldMk cId="2217587797" sldId="1504"/>
        </pc:sldMkLst>
      </pc:sldChg>
      <pc:sldChg chg="del">
        <pc:chgData name="Juozas Debesyje" userId="c082c1d6-0fe8-4f46-81fb-cd3304011b65" providerId="ADAL" clId="{7C436B20-583F-4E38-A46F-CEF8F918E6CA}" dt="2021-11-24T07:39:25.552" v="1" actId="47"/>
        <pc:sldMkLst>
          <pc:docMk/>
          <pc:sldMk cId="2203002399" sldId="1505"/>
        </pc:sldMkLst>
      </pc:sldChg>
      <pc:sldChg chg="del">
        <pc:chgData name="Juozas Debesyje" userId="c082c1d6-0fe8-4f46-81fb-cd3304011b65" providerId="ADAL" clId="{7C436B20-583F-4E38-A46F-CEF8F918E6CA}" dt="2021-11-24T07:39:25.552" v="1" actId="47"/>
        <pc:sldMkLst>
          <pc:docMk/>
          <pc:sldMk cId="732102369" sldId="1506"/>
        </pc:sldMkLst>
      </pc:sldChg>
      <pc:sldChg chg="del">
        <pc:chgData name="Juozas Debesyje" userId="c082c1d6-0fe8-4f46-81fb-cd3304011b65" providerId="ADAL" clId="{7C436B20-583F-4E38-A46F-CEF8F918E6CA}" dt="2021-11-24T07:39:25.552" v="1" actId="47"/>
        <pc:sldMkLst>
          <pc:docMk/>
          <pc:sldMk cId="4101539491" sldId="1507"/>
        </pc:sldMkLst>
      </pc:sldChg>
      <pc:sldChg chg="del">
        <pc:chgData name="Juozas Debesyje" userId="c082c1d6-0fe8-4f46-81fb-cd3304011b65" providerId="ADAL" clId="{7C436B20-583F-4E38-A46F-CEF8F918E6CA}" dt="2021-11-24T07:39:25.552" v="1" actId="47"/>
        <pc:sldMkLst>
          <pc:docMk/>
          <pc:sldMk cId="2088855120" sldId="1508"/>
        </pc:sldMkLst>
      </pc:sldChg>
      <pc:sldChg chg="del">
        <pc:chgData name="Juozas Debesyje" userId="c082c1d6-0fe8-4f46-81fb-cd3304011b65" providerId="ADAL" clId="{7C436B20-583F-4E38-A46F-CEF8F918E6CA}" dt="2021-11-24T07:39:25.552" v="1" actId="47"/>
        <pc:sldMkLst>
          <pc:docMk/>
          <pc:sldMk cId="2544417191" sldId="1509"/>
        </pc:sldMkLst>
      </pc:sldChg>
      <pc:sldChg chg="del">
        <pc:chgData name="Juozas Debesyje" userId="c082c1d6-0fe8-4f46-81fb-cd3304011b65" providerId="ADAL" clId="{7C436B20-583F-4E38-A46F-CEF8F918E6CA}" dt="2021-11-24T07:39:25.552" v="1" actId="47"/>
        <pc:sldMkLst>
          <pc:docMk/>
          <pc:sldMk cId="793983155" sldId="1510"/>
        </pc:sldMkLst>
      </pc:sldChg>
      <pc:sldChg chg="del">
        <pc:chgData name="Juozas Debesyje" userId="c082c1d6-0fe8-4f46-81fb-cd3304011b65" providerId="ADAL" clId="{7C436B20-583F-4E38-A46F-CEF8F918E6CA}" dt="2021-11-24T07:39:25.552" v="1" actId="47"/>
        <pc:sldMkLst>
          <pc:docMk/>
          <pc:sldMk cId="1904726429" sldId="1511"/>
        </pc:sldMkLst>
      </pc:sldChg>
      <pc:sldChg chg="del">
        <pc:chgData name="Juozas Debesyje" userId="c082c1d6-0fe8-4f46-81fb-cd3304011b65" providerId="ADAL" clId="{7C436B20-583F-4E38-A46F-CEF8F918E6CA}" dt="2021-11-24T07:39:25.552" v="1" actId="47"/>
        <pc:sldMkLst>
          <pc:docMk/>
          <pc:sldMk cId="1271210816" sldId="1512"/>
        </pc:sldMkLst>
      </pc:sldChg>
      <pc:sldChg chg="del">
        <pc:chgData name="Juozas Debesyje" userId="c082c1d6-0fe8-4f46-81fb-cd3304011b65" providerId="ADAL" clId="{7C436B20-583F-4E38-A46F-CEF8F918E6CA}" dt="2021-11-24T07:39:25.552" v="1" actId="47"/>
        <pc:sldMkLst>
          <pc:docMk/>
          <pc:sldMk cId="2905155277" sldId="1513"/>
        </pc:sldMkLst>
      </pc:sldChg>
      <pc:sldChg chg="del">
        <pc:chgData name="Juozas Debesyje" userId="c082c1d6-0fe8-4f46-81fb-cd3304011b65" providerId="ADAL" clId="{7C436B20-583F-4E38-A46F-CEF8F918E6CA}" dt="2021-11-24T07:39:25.552" v="1" actId="47"/>
        <pc:sldMkLst>
          <pc:docMk/>
          <pc:sldMk cId="4264481846" sldId="1514"/>
        </pc:sldMkLst>
      </pc:sldChg>
      <pc:sldChg chg="del">
        <pc:chgData name="Juozas Debesyje" userId="c082c1d6-0fe8-4f46-81fb-cd3304011b65" providerId="ADAL" clId="{7C436B20-583F-4E38-A46F-CEF8F918E6CA}" dt="2021-11-24T07:39:25.552" v="1" actId="47"/>
        <pc:sldMkLst>
          <pc:docMk/>
          <pc:sldMk cId="1381613473" sldId="1515"/>
        </pc:sldMkLst>
      </pc:sldChg>
      <pc:sldChg chg="del">
        <pc:chgData name="Juozas Debesyje" userId="c082c1d6-0fe8-4f46-81fb-cd3304011b65" providerId="ADAL" clId="{7C436B20-583F-4E38-A46F-CEF8F918E6CA}" dt="2021-11-24T07:39:25.552" v="1" actId="47"/>
        <pc:sldMkLst>
          <pc:docMk/>
          <pc:sldMk cId="1839590669" sldId="1516"/>
        </pc:sldMkLst>
      </pc:sldChg>
      <pc:sldChg chg="del">
        <pc:chgData name="Juozas Debesyje" userId="c082c1d6-0fe8-4f46-81fb-cd3304011b65" providerId="ADAL" clId="{7C436B20-583F-4E38-A46F-CEF8F918E6CA}" dt="2021-11-24T07:39:25.552" v="1" actId="47"/>
        <pc:sldMkLst>
          <pc:docMk/>
          <pc:sldMk cId="3525538932" sldId="1517"/>
        </pc:sldMkLst>
      </pc:sldChg>
      <pc:sldChg chg="del">
        <pc:chgData name="Juozas Debesyje" userId="c082c1d6-0fe8-4f46-81fb-cd3304011b65" providerId="ADAL" clId="{7C436B20-583F-4E38-A46F-CEF8F918E6CA}" dt="2021-11-24T07:39:25.552" v="1" actId="47"/>
        <pc:sldMkLst>
          <pc:docMk/>
          <pc:sldMk cId="1440831901" sldId="1518"/>
        </pc:sldMkLst>
      </pc:sldChg>
      <pc:sldChg chg="del">
        <pc:chgData name="Juozas Debesyje" userId="c082c1d6-0fe8-4f46-81fb-cd3304011b65" providerId="ADAL" clId="{7C436B20-583F-4E38-A46F-CEF8F918E6CA}" dt="2021-11-24T07:39:25.552" v="1" actId="47"/>
        <pc:sldMkLst>
          <pc:docMk/>
          <pc:sldMk cId="902234966" sldId="1519"/>
        </pc:sldMkLst>
      </pc:sldChg>
      <pc:sldChg chg="del">
        <pc:chgData name="Juozas Debesyje" userId="c082c1d6-0fe8-4f46-81fb-cd3304011b65" providerId="ADAL" clId="{7C436B20-583F-4E38-A46F-CEF8F918E6CA}" dt="2021-11-24T07:39:25.552" v="1" actId="47"/>
        <pc:sldMkLst>
          <pc:docMk/>
          <pc:sldMk cId="212905647" sldId="1520"/>
        </pc:sldMkLst>
      </pc:sldChg>
      <pc:sldChg chg="del">
        <pc:chgData name="Juozas Debesyje" userId="c082c1d6-0fe8-4f46-81fb-cd3304011b65" providerId="ADAL" clId="{7C436B20-583F-4E38-A46F-CEF8F918E6CA}" dt="2021-11-24T07:39:25.552" v="1" actId="47"/>
        <pc:sldMkLst>
          <pc:docMk/>
          <pc:sldMk cId="2909647265" sldId="1521"/>
        </pc:sldMkLst>
      </pc:sldChg>
      <pc:sldChg chg="add">
        <pc:chgData name="Juozas Debesyje" userId="c082c1d6-0fe8-4f46-81fb-cd3304011b65" providerId="ADAL" clId="{7C436B20-583F-4E38-A46F-CEF8F918E6CA}" dt="2021-11-24T07:39:15.231" v="0"/>
        <pc:sldMkLst>
          <pc:docMk/>
          <pc:sldMk cId="4047367899" sldId="1522"/>
        </pc:sldMkLst>
      </pc:sldChg>
      <pc:sldChg chg="add">
        <pc:chgData name="Juozas Debesyje" userId="c082c1d6-0fe8-4f46-81fb-cd3304011b65" providerId="ADAL" clId="{7C436B20-583F-4E38-A46F-CEF8F918E6CA}" dt="2021-11-24T07:39:15.231" v="0"/>
        <pc:sldMkLst>
          <pc:docMk/>
          <pc:sldMk cId="1459788190" sldId="1523"/>
        </pc:sldMkLst>
      </pc:sldChg>
      <pc:sldChg chg="add">
        <pc:chgData name="Juozas Debesyje" userId="c082c1d6-0fe8-4f46-81fb-cd3304011b65" providerId="ADAL" clId="{7C436B20-583F-4E38-A46F-CEF8F918E6CA}" dt="2021-11-24T07:39:15.231" v="0"/>
        <pc:sldMkLst>
          <pc:docMk/>
          <pc:sldMk cId="2866380526" sldId="1524"/>
        </pc:sldMkLst>
      </pc:sldChg>
      <pc:sldChg chg="add">
        <pc:chgData name="Juozas Debesyje" userId="c082c1d6-0fe8-4f46-81fb-cd3304011b65" providerId="ADAL" clId="{7C436B20-583F-4E38-A46F-CEF8F918E6CA}" dt="2021-11-24T07:39:15.231" v="0"/>
        <pc:sldMkLst>
          <pc:docMk/>
          <pc:sldMk cId="806530253" sldId="1525"/>
        </pc:sldMkLst>
      </pc:sldChg>
      <pc:sldChg chg="add">
        <pc:chgData name="Juozas Debesyje" userId="c082c1d6-0fe8-4f46-81fb-cd3304011b65" providerId="ADAL" clId="{7C436B20-583F-4E38-A46F-CEF8F918E6CA}" dt="2021-11-24T07:39:15.231" v="0"/>
        <pc:sldMkLst>
          <pc:docMk/>
          <pc:sldMk cId="1676610173" sldId="1526"/>
        </pc:sldMkLst>
      </pc:sldChg>
      <pc:sldChg chg="add">
        <pc:chgData name="Juozas Debesyje" userId="c082c1d6-0fe8-4f46-81fb-cd3304011b65" providerId="ADAL" clId="{7C436B20-583F-4E38-A46F-CEF8F918E6CA}" dt="2021-11-24T07:39:15.231" v="0"/>
        <pc:sldMkLst>
          <pc:docMk/>
          <pc:sldMk cId="4228699902" sldId="1527"/>
        </pc:sldMkLst>
      </pc:sldChg>
      <pc:sldChg chg="add">
        <pc:chgData name="Juozas Debesyje" userId="c082c1d6-0fe8-4f46-81fb-cd3304011b65" providerId="ADAL" clId="{7C436B20-583F-4E38-A46F-CEF8F918E6CA}" dt="2021-11-24T07:39:15.231" v="0"/>
        <pc:sldMkLst>
          <pc:docMk/>
          <pc:sldMk cId="2715870033" sldId="1528"/>
        </pc:sldMkLst>
      </pc:sldChg>
      <pc:sldChg chg="add">
        <pc:chgData name="Juozas Debesyje" userId="c082c1d6-0fe8-4f46-81fb-cd3304011b65" providerId="ADAL" clId="{7C436B20-583F-4E38-A46F-CEF8F918E6CA}" dt="2021-11-24T07:39:15.231" v="0"/>
        <pc:sldMkLst>
          <pc:docMk/>
          <pc:sldMk cId="2896394208" sldId="1529"/>
        </pc:sldMkLst>
      </pc:sldChg>
      <pc:sldChg chg="add">
        <pc:chgData name="Juozas Debesyje" userId="c082c1d6-0fe8-4f46-81fb-cd3304011b65" providerId="ADAL" clId="{7C436B20-583F-4E38-A46F-CEF8F918E6CA}" dt="2021-11-24T07:39:15.231" v="0"/>
        <pc:sldMkLst>
          <pc:docMk/>
          <pc:sldMk cId="2150592" sldId="1530"/>
        </pc:sldMkLst>
      </pc:sldChg>
      <pc:sldChg chg="add">
        <pc:chgData name="Juozas Debesyje" userId="c082c1d6-0fe8-4f46-81fb-cd3304011b65" providerId="ADAL" clId="{7C436B20-583F-4E38-A46F-CEF8F918E6CA}" dt="2021-11-24T07:39:15.231" v="0"/>
        <pc:sldMkLst>
          <pc:docMk/>
          <pc:sldMk cId="3155698480" sldId="1531"/>
        </pc:sldMkLst>
      </pc:sldChg>
      <pc:sldChg chg="add">
        <pc:chgData name="Juozas Debesyje" userId="c082c1d6-0fe8-4f46-81fb-cd3304011b65" providerId="ADAL" clId="{7C436B20-583F-4E38-A46F-CEF8F918E6CA}" dt="2021-11-24T07:39:15.231" v="0"/>
        <pc:sldMkLst>
          <pc:docMk/>
          <pc:sldMk cId="437835629" sldId="1532"/>
        </pc:sldMkLst>
      </pc:sldChg>
      <pc:sldChg chg="add">
        <pc:chgData name="Juozas Debesyje" userId="c082c1d6-0fe8-4f46-81fb-cd3304011b65" providerId="ADAL" clId="{7C436B20-583F-4E38-A46F-CEF8F918E6CA}" dt="2021-11-24T07:39:15.231" v="0"/>
        <pc:sldMkLst>
          <pc:docMk/>
          <pc:sldMk cId="155361037" sldId="1533"/>
        </pc:sldMkLst>
      </pc:sldChg>
      <pc:sldChg chg="add">
        <pc:chgData name="Juozas Debesyje" userId="c082c1d6-0fe8-4f46-81fb-cd3304011b65" providerId="ADAL" clId="{7C436B20-583F-4E38-A46F-CEF8F918E6CA}" dt="2021-11-24T07:39:15.231" v="0"/>
        <pc:sldMkLst>
          <pc:docMk/>
          <pc:sldMk cId="2871005127" sldId="1534"/>
        </pc:sldMkLst>
      </pc:sldChg>
      <pc:sldChg chg="add">
        <pc:chgData name="Juozas Debesyje" userId="c082c1d6-0fe8-4f46-81fb-cd3304011b65" providerId="ADAL" clId="{7C436B20-583F-4E38-A46F-CEF8F918E6CA}" dt="2021-11-24T07:39:15.231" v="0"/>
        <pc:sldMkLst>
          <pc:docMk/>
          <pc:sldMk cId="1277840974" sldId="1535"/>
        </pc:sldMkLst>
      </pc:sldChg>
      <pc:sldChg chg="add">
        <pc:chgData name="Juozas Debesyje" userId="c082c1d6-0fe8-4f46-81fb-cd3304011b65" providerId="ADAL" clId="{7C436B20-583F-4E38-A46F-CEF8F918E6CA}" dt="2021-11-24T07:39:15.231" v="0"/>
        <pc:sldMkLst>
          <pc:docMk/>
          <pc:sldMk cId="2789374530" sldId="1536"/>
        </pc:sldMkLst>
      </pc:sldChg>
      <pc:sldChg chg="add">
        <pc:chgData name="Juozas Debesyje" userId="c082c1d6-0fe8-4f46-81fb-cd3304011b65" providerId="ADAL" clId="{7C436B20-583F-4E38-A46F-CEF8F918E6CA}" dt="2021-11-24T07:39:15.231" v="0"/>
        <pc:sldMkLst>
          <pc:docMk/>
          <pc:sldMk cId="1742422386" sldId="1537"/>
        </pc:sldMkLst>
      </pc:sldChg>
      <pc:sldChg chg="add">
        <pc:chgData name="Juozas Debesyje" userId="c082c1d6-0fe8-4f46-81fb-cd3304011b65" providerId="ADAL" clId="{7C436B20-583F-4E38-A46F-CEF8F918E6CA}" dt="2021-11-24T07:39:15.231" v="0"/>
        <pc:sldMkLst>
          <pc:docMk/>
          <pc:sldMk cId="2725662898" sldId="1538"/>
        </pc:sldMkLst>
      </pc:sldChg>
      <pc:sldChg chg="add">
        <pc:chgData name="Juozas Debesyje" userId="c082c1d6-0fe8-4f46-81fb-cd3304011b65" providerId="ADAL" clId="{7C436B20-583F-4E38-A46F-CEF8F918E6CA}" dt="2021-11-24T07:39:15.231" v="0"/>
        <pc:sldMkLst>
          <pc:docMk/>
          <pc:sldMk cId="1881055639" sldId="1539"/>
        </pc:sldMkLst>
      </pc:sldChg>
      <pc:sldChg chg="add">
        <pc:chgData name="Juozas Debesyje" userId="c082c1d6-0fe8-4f46-81fb-cd3304011b65" providerId="ADAL" clId="{7C436B20-583F-4E38-A46F-CEF8F918E6CA}" dt="2021-11-24T07:39:15.231" v="0"/>
        <pc:sldMkLst>
          <pc:docMk/>
          <pc:sldMk cId="4165509151" sldId="1540"/>
        </pc:sldMkLst>
      </pc:sldChg>
      <pc:sldChg chg="add">
        <pc:chgData name="Juozas Debesyje" userId="c082c1d6-0fe8-4f46-81fb-cd3304011b65" providerId="ADAL" clId="{7C436B20-583F-4E38-A46F-CEF8F918E6CA}" dt="2021-11-24T07:39:15.231" v="0"/>
        <pc:sldMkLst>
          <pc:docMk/>
          <pc:sldMk cId="2040422753" sldId="1541"/>
        </pc:sldMkLst>
      </pc:sldChg>
      <pc:sldChg chg="add">
        <pc:chgData name="Juozas Debesyje" userId="c082c1d6-0fe8-4f46-81fb-cd3304011b65" providerId="ADAL" clId="{7C436B20-583F-4E38-A46F-CEF8F918E6CA}" dt="2021-11-24T07:39:15.231" v="0"/>
        <pc:sldMkLst>
          <pc:docMk/>
          <pc:sldMk cId="3671254492" sldId="1542"/>
        </pc:sldMkLst>
      </pc:sldChg>
      <pc:sldChg chg="add">
        <pc:chgData name="Juozas Debesyje" userId="c082c1d6-0fe8-4f46-81fb-cd3304011b65" providerId="ADAL" clId="{7C436B20-583F-4E38-A46F-CEF8F918E6CA}" dt="2021-11-24T07:39:15.231" v="0"/>
        <pc:sldMkLst>
          <pc:docMk/>
          <pc:sldMk cId="1583162812" sldId="1543"/>
        </pc:sldMkLst>
      </pc:sldChg>
      <pc:sldChg chg="add">
        <pc:chgData name="Juozas Debesyje" userId="c082c1d6-0fe8-4f46-81fb-cd3304011b65" providerId="ADAL" clId="{7C436B20-583F-4E38-A46F-CEF8F918E6CA}" dt="2021-11-24T07:39:15.231" v="0"/>
        <pc:sldMkLst>
          <pc:docMk/>
          <pc:sldMk cId="23344645" sldId="1544"/>
        </pc:sldMkLst>
      </pc:sldChg>
      <pc:sldChg chg="add">
        <pc:chgData name="Juozas Debesyje" userId="c082c1d6-0fe8-4f46-81fb-cd3304011b65" providerId="ADAL" clId="{7C436B20-583F-4E38-A46F-CEF8F918E6CA}" dt="2021-11-24T07:39:15.231" v="0"/>
        <pc:sldMkLst>
          <pc:docMk/>
          <pc:sldMk cId="3254421245" sldId="1545"/>
        </pc:sldMkLst>
      </pc:sldChg>
      <pc:sldChg chg="add">
        <pc:chgData name="Juozas Debesyje" userId="c082c1d6-0fe8-4f46-81fb-cd3304011b65" providerId="ADAL" clId="{7C436B20-583F-4E38-A46F-CEF8F918E6CA}" dt="2021-11-24T07:39:15.231" v="0"/>
        <pc:sldMkLst>
          <pc:docMk/>
          <pc:sldMk cId="2474364813" sldId="1546"/>
        </pc:sldMkLst>
      </pc:sldChg>
      <pc:sldChg chg="add">
        <pc:chgData name="Juozas Debesyje" userId="c082c1d6-0fe8-4f46-81fb-cd3304011b65" providerId="ADAL" clId="{7C436B20-583F-4E38-A46F-CEF8F918E6CA}" dt="2021-11-24T07:39:15.231" v="0"/>
        <pc:sldMkLst>
          <pc:docMk/>
          <pc:sldMk cId="3974555170" sldId="1547"/>
        </pc:sldMkLst>
      </pc:sldChg>
      <pc:sldChg chg="add">
        <pc:chgData name="Juozas Debesyje" userId="c082c1d6-0fe8-4f46-81fb-cd3304011b65" providerId="ADAL" clId="{7C436B20-583F-4E38-A46F-CEF8F918E6CA}" dt="2021-11-24T07:39:15.231" v="0"/>
        <pc:sldMkLst>
          <pc:docMk/>
          <pc:sldMk cId="3369179272" sldId="1548"/>
        </pc:sldMkLst>
      </pc:sldChg>
      <pc:sldChg chg="modSp add mod">
        <pc:chgData name="Juozas Debesyje" userId="c082c1d6-0fe8-4f46-81fb-cd3304011b65" providerId="ADAL" clId="{7C436B20-583F-4E38-A46F-CEF8F918E6CA}" dt="2021-11-24T08:07:05.376" v="14" actId="14100"/>
        <pc:sldMkLst>
          <pc:docMk/>
          <pc:sldMk cId="3784318960" sldId="1549"/>
        </pc:sldMkLst>
        <pc:graphicFrameChg chg="mod">
          <ac:chgData name="Juozas Debesyje" userId="c082c1d6-0fe8-4f46-81fb-cd3304011b65" providerId="ADAL" clId="{7C436B20-583F-4E38-A46F-CEF8F918E6CA}" dt="2021-11-24T08:07:05.376" v="14" actId="14100"/>
          <ac:graphicFrameMkLst>
            <pc:docMk/>
            <pc:sldMk cId="3784318960" sldId="1549"/>
            <ac:graphicFrameMk id="10" creationId="{5D9723F4-5A2F-4F29-80C4-B6133B9E95CF}"/>
          </ac:graphicFrameMkLst>
        </pc:graphicFrameChg>
      </pc:sldChg>
      <pc:sldChg chg="modSp add mod">
        <pc:chgData name="Juozas Debesyje" userId="c082c1d6-0fe8-4f46-81fb-cd3304011b65" providerId="ADAL" clId="{7C436B20-583F-4E38-A46F-CEF8F918E6CA}" dt="2021-11-25T06:58:47.097" v="47" actId="313"/>
        <pc:sldMkLst>
          <pc:docMk/>
          <pc:sldMk cId="1944542546" sldId="1550"/>
        </pc:sldMkLst>
        <pc:spChg chg="mod">
          <ac:chgData name="Juozas Debesyje" userId="c082c1d6-0fe8-4f46-81fb-cd3304011b65" providerId="ADAL" clId="{7C436B20-583F-4E38-A46F-CEF8F918E6CA}" dt="2021-11-25T06:58:47.097" v="47" actId="313"/>
          <ac:spMkLst>
            <pc:docMk/>
            <pc:sldMk cId="1944542546" sldId="1550"/>
            <ac:spMk id="14" creationId="{95EEA9E2-42E6-4AC6-82E6-A6C5A442642D}"/>
          </ac:spMkLst>
        </pc:spChg>
      </pc:sldChg>
      <pc:sldChg chg="modSp add mod">
        <pc:chgData name="Juozas Debesyje" userId="c082c1d6-0fe8-4f46-81fb-cd3304011b65" providerId="ADAL" clId="{7C436B20-583F-4E38-A46F-CEF8F918E6CA}" dt="2021-11-25T06:58:47.534" v="48" actId="313"/>
        <pc:sldMkLst>
          <pc:docMk/>
          <pc:sldMk cId="1289405775" sldId="1551"/>
        </pc:sldMkLst>
        <pc:spChg chg="mod">
          <ac:chgData name="Juozas Debesyje" userId="c082c1d6-0fe8-4f46-81fb-cd3304011b65" providerId="ADAL" clId="{7C436B20-583F-4E38-A46F-CEF8F918E6CA}" dt="2021-11-25T06:58:47.534" v="48" actId="313"/>
          <ac:spMkLst>
            <pc:docMk/>
            <pc:sldMk cId="1289405775" sldId="1551"/>
            <ac:spMk id="12" creationId="{A48BCE39-335E-411A-9AC3-9D7EB5201A8F}"/>
          </ac:spMkLst>
        </pc:spChg>
      </pc:sldChg>
      <pc:sldChg chg="modSp add mod">
        <pc:chgData name="Juozas Debesyje" userId="c082c1d6-0fe8-4f46-81fb-cd3304011b65" providerId="ADAL" clId="{7C436B20-583F-4E38-A46F-CEF8F918E6CA}" dt="2021-11-25T06:58:47.959" v="49" actId="313"/>
        <pc:sldMkLst>
          <pc:docMk/>
          <pc:sldMk cId="215920064" sldId="1552"/>
        </pc:sldMkLst>
        <pc:spChg chg="mod">
          <ac:chgData name="Juozas Debesyje" userId="c082c1d6-0fe8-4f46-81fb-cd3304011b65" providerId="ADAL" clId="{7C436B20-583F-4E38-A46F-CEF8F918E6CA}" dt="2021-11-25T06:58:47.959" v="49" actId="313"/>
          <ac:spMkLst>
            <pc:docMk/>
            <pc:sldMk cId="215920064" sldId="1552"/>
            <ac:spMk id="11" creationId="{3C9E9225-3E44-4A1F-9431-D9D2C48AE20A}"/>
          </ac:spMkLst>
        </pc:spChg>
      </pc:sldChg>
      <pc:sldChg chg="modSp add mod">
        <pc:chgData name="Juozas Debesyje" userId="c082c1d6-0fe8-4f46-81fb-cd3304011b65" providerId="ADAL" clId="{7C436B20-583F-4E38-A46F-CEF8F918E6CA}" dt="2021-11-25T06:58:48.357" v="50" actId="313"/>
        <pc:sldMkLst>
          <pc:docMk/>
          <pc:sldMk cId="3856794668" sldId="1553"/>
        </pc:sldMkLst>
        <pc:spChg chg="mod">
          <ac:chgData name="Juozas Debesyje" userId="c082c1d6-0fe8-4f46-81fb-cd3304011b65" providerId="ADAL" clId="{7C436B20-583F-4E38-A46F-CEF8F918E6CA}" dt="2021-11-25T06:58:48.357" v="50" actId="313"/>
          <ac:spMkLst>
            <pc:docMk/>
            <pc:sldMk cId="3856794668" sldId="1553"/>
            <ac:spMk id="11" creationId="{6B28808B-AEDE-4F1B-8721-6527BC623C58}"/>
          </ac:spMkLst>
        </pc:spChg>
      </pc:sldChg>
      <pc:sldChg chg="modSp add mod">
        <pc:chgData name="Juozas Debesyje" userId="c082c1d6-0fe8-4f46-81fb-cd3304011b65" providerId="ADAL" clId="{7C436B20-583F-4E38-A46F-CEF8F918E6CA}" dt="2021-11-25T06:58:48.728" v="51" actId="313"/>
        <pc:sldMkLst>
          <pc:docMk/>
          <pc:sldMk cId="3692204504" sldId="1554"/>
        </pc:sldMkLst>
        <pc:spChg chg="mod">
          <ac:chgData name="Juozas Debesyje" userId="c082c1d6-0fe8-4f46-81fb-cd3304011b65" providerId="ADAL" clId="{7C436B20-583F-4E38-A46F-CEF8F918E6CA}" dt="2021-11-25T06:58:48.728" v="51" actId="313"/>
          <ac:spMkLst>
            <pc:docMk/>
            <pc:sldMk cId="3692204504" sldId="1554"/>
            <ac:spMk id="12" creationId="{66405BC5-2594-4F39-8BE3-EC2129E33B9F}"/>
          </ac:spMkLst>
        </pc:spChg>
      </pc:sldChg>
      <pc:sldChg chg="modSp add mod">
        <pc:chgData name="Juozas Debesyje" userId="c082c1d6-0fe8-4f46-81fb-cd3304011b65" providerId="ADAL" clId="{7C436B20-583F-4E38-A46F-CEF8F918E6CA}" dt="2021-11-25T06:58:49.102" v="52" actId="313"/>
        <pc:sldMkLst>
          <pc:docMk/>
          <pc:sldMk cId="237658893" sldId="1555"/>
        </pc:sldMkLst>
        <pc:spChg chg="mod">
          <ac:chgData name="Juozas Debesyje" userId="c082c1d6-0fe8-4f46-81fb-cd3304011b65" providerId="ADAL" clId="{7C436B20-583F-4E38-A46F-CEF8F918E6CA}" dt="2021-11-25T06:58:49.102" v="52" actId="313"/>
          <ac:spMkLst>
            <pc:docMk/>
            <pc:sldMk cId="237658893" sldId="1555"/>
            <ac:spMk id="11" creationId="{927F8AF5-AAEE-476C-9E6C-5FDA4127F5A2}"/>
          </ac:spMkLst>
        </pc:spChg>
      </pc:sldChg>
      <pc:sldChg chg="modSp add mod">
        <pc:chgData name="Juozas Debesyje" userId="c082c1d6-0fe8-4f46-81fb-cd3304011b65" providerId="ADAL" clId="{7C436B20-583F-4E38-A46F-CEF8F918E6CA}" dt="2021-11-25T06:58:49.422" v="53" actId="313"/>
        <pc:sldMkLst>
          <pc:docMk/>
          <pc:sldMk cId="3885419470" sldId="1556"/>
        </pc:sldMkLst>
        <pc:spChg chg="mod">
          <ac:chgData name="Juozas Debesyje" userId="c082c1d6-0fe8-4f46-81fb-cd3304011b65" providerId="ADAL" clId="{7C436B20-583F-4E38-A46F-CEF8F918E6CA}" dt="2021-11-24T07:59:45.788" v="2" actId="6549"/>
          <ac:spMkLst>
            <pc:docMk/>
            <pc:sldMk cId="3885419470" sldId="1556"/>
            <ac:spMk id="7" creationId="{6A256CE6-B3FA-4CB6-AB20-0132F8A2AB98}"/>
          </ac:spMkLst>
        </pc:spChg>
        <pc:spChg chg="mod">
          <ac:chgData name="Juozas Debesyje" userId="c082c1d6-0fe8-4f46-81fb-cd3304011b65" providerId="ADAL" clId="{7C436B20-583F-4E38-A46F-CEF8F918E6CA}" dt="2021-11-25T06:58:49.422" v="53" actId="313"/>
          <ac:spMkLst>
            <pc:docMk/>
            <pc:sldMk cId="3885419470" sldId="1556"/>
            <ac:spMk id="12" creationId="{8B803FF7-3B9D-4E90-A949-7F2A38924575}"/>
          </ac:spMkLst>
        </pc:spChg>
      </pc:sldChg>
      <pc:sldChg chg="modSp add mod">
        <pc:chgData name="Juozas Debesyje" userId="c082c1d6-0fe8-4f46-81fb-cd3304011b65" providerId="ADAL" clId="{7C436B20-583F-4E38-A46F-CEF8F918E6CA}" dt="2021-11-25T06:58:49.771" v="54" actId="313"/>
        <pc:sldMkLst>
          <pc:docMk/>
          <pc:sldMk cId="3638359976" sldId="1557"/>
        </pc:sldMkLst>
        <pc:spChg chg="mod">
          <ac:chgData name="Juozas Debesyje" userId="c082c1d6-0fe8-4f46-81fb-cd3304011b65" providerId="ADAL" clId="{7C436B20-583F-4E38-A46F-CEF8F918E6CA}" dt="2021-11-25T06:58:49.771" v="54" actId="313"/>
          <ac:spMkLst>
            <pc:docMk/>
            <pc:sldMk cId="3638359976" sldId="1557"/>
            <ac:spMk id="12" creationId="{C8FB839E-4174-4827-919C-9FB266C5D93C}"/>
          </ac:spMkLst>
        </pc:spChg>
      </pc:sldChg>
      <pc:sldChg chg="modSp add mod">
        <pc:chgData name="Juozas Debesyje" userId="c082c1d6-0fe8-4f46-81fb-cd3304011b65" providerId="ADAL" clId="{7C436B20-583F-4E38-A46F-CEF8F918E6CA}" dt="2021-11-25T06:58:50.159" v="55" actId="313"/>
        <pc:sldMkLst>
          <pc:docMk/>
          <pc:sldMk cId="705344692" sldId="1558"/>
        </pc:sldMkLst>
        <pc:spChg chg="mod">
          <ac:chgData name="Juozas Debesyje" userId="c082c1d6-0fe8-4f46-81fb-cd3304011b65" providerId="ADAL" clId="{7C436B20-583F-4E38-A46F-CEF8F918E6CA}" dt="2021-11-25T06:58:50.159" v="55" actId="313"/>
          <ac:spMkLst>
            <pc:docMk/>
            <pc:sldMk cId="705344692" sldId="1558"/>
            <ac:spMk id="12" creationId="{9DBB8873-7C71-4D9E-9085-170E90BBC381}"/>
          </ac:spMkLst>
        </pc:spChg>
      </pc:sldChg>
      <pc:sldChg chg="modSp add mod">
        <pc:chgData name="Juozas Debesyje" userId="c082c1d6-0fe8-4f46-81fb-cd3304011b65" providerId="ADAL" clId="{7C436B20-583F-4E38-A46F-CEF8F918E6CA}" dt="2021-11-25T06:58:50.509" v="56" actId="313"/>
        <pc:sldMkLst>
          <pc:docMk/>
          <pc:sldMk cId="3567864606" sldId="1559"/>
        </pc:sldMkLst>
        <pc:spChg chg="mod">
          <ac:chgData name="Juozas Debesyje" userId="c082c1d6-0fe8-4f46-81fb-cd3304011b65" providerId="ADAL" clId="{7C436B20-583F-4E38-A46F-CEF8F918E6CA}" dt="2021-11-25T06:58:50.509" v="56" actId="313"/>
          <ac:spMkLst>
            <pc:docMk/>
            <pc:sldMk cId="3567864606" sldId="1559"/>
            <ac:spMk id="11" creationId="{02108124-0F12-4D79-AB22-D524150B6BA2}"/>
          </ac:spMkLst>
        </pc:spChg>
      </pc:sldChg>
      <pc:sldChg chg="delSp modSp add mod">
        <pc:chgData name="Juozas Debesyje" userId="c082c1d6-0fe8-4f46-81fb-cd3304011b65" providerId="ADAL" clId="{7C436B20-583F-4E38-A46F-CEF8F918E6CA}" dt="2021-11-25T06:58:50.968" v="57" actId="313"/>
        <pc:sldMkLst>
          <pc:docMk/>
          <pc:sldMk cId="2395748986" sldId="1560"/>
        </pc:sldMkLst>
        <pc:spChg chg="mod">
          <ac:chgData name="Juozas Debesyje" userId="c082c1d6-0fe8-4f46-81fb-cd3304011b65" providerId="ADAL" clId="{7C436B20-583F-4E38-A46F-CEF8F918E6CA}" dt="2021-11-25T06:58:50.968" v="57" actId="313"/>
          <ac:spMkLst>
            <pc:docMk/>
            <pc:sldMk cId="2395748986" sldId="1560"/>
            <ac:spMk id="11" creationId="{750FECD0-4FAB-425F-97ED-3DBF8BB516A5}"/>
          </ac:spMkLst>
        </pc:spChg>
        <pc:spChg chg="del">
          <ac:chgData name="Juozas Debesyje" userId="c082c1d6-0fe8-4f46-81fb-cd3304011b65" providerId="ADAL" clId="{7C436B20-583F-4E38-A46F-CEF8F918E6CA}" dt="2021-11-25T06:57:25.743" v="22" actId="478"/>
          <ac:spMkLst>
            <pc:docMk/>
            <pc:sldMk cId="2395748986" sldId="1560"/>
            <ac:spMk id="12" creationId="{8868C3B5-BBE8-4912-B2D0-0CA60BEEF45E}"/>
          </ac:spMkLst>
        </pc:spChg>
      </pc:sldChg>
      <pc:sldChg chg="modSp add mod">
        <pc:chgData name="Juozas Debesyje" userId="c082c1d6-0fe8-4f46-81fb-cd3304011b65" providerId="ADAL" clId="{7C436B20-583F-4E38-A46F-CEF8F918E6CA}" dt="2021-11-25T06:58:51.287" v="58" actId="313"/>
        <pc:sldMkLst>
          <pc:docMk/>
          <pc:sldMk cId="157346262" sldId="1561"/>
        </pc:sldMkLst>
        <pc:spChg chg="mod">
          <ac:chgData name="Juozas Debesyje" userId="c082c1d6-0fe8-4f46-81fb-cd3304011b65" providerId="ADAL" clId="{7C436B20-583F-4E38-A46F-CEF8F918E6CA}" dt="2021-11-25T06:58:51.287" v="58" actId="313"/>
          <ac:spMkLst>
            <pc:docMk/>
            <pc:sldMk cId="157346262" sldId="1561"/>
            <ac:spMk id="11" creationId="{490C5ACB-90A7-408E-A016-2E475065473C}"/>
          </ac:spMkLst>
        </pc:spChg>
        <pc:spChg chg="mod">
          <ac:chgData name="Juozas Debesyje" userId="c082c1d6-0fe8-4f46-81fb-cd3304011b65" providerId="ADAL" clId="{7C436B20-583F-4E38-A46F-CEF8F918E6CA}" dt="2021-11-25T06:57:33.916" v="35" actId="20577"/>
          <ac:spMkLst>
            <pc:docMk/>
            <pc:sldMk cId="157346262" sldId="1561"/>
            <ac:spMk id="12" creationId="{60D49BD0-12B9-4CDC-B40A-DE1F80CAF3D8}"/>
          </ac:spMkLst>
        </pc:spChg>
      </pc:sldChg>
      <pc:sldChg chg="add">
        <pc:chgData name="Juozas Debesyje" userId="c082c1d6-0fe8-4f46-81fb-cd3304011b65" providerId="ADAL" clId="{7C436B20-583F-4E38-A46F-CEF8F918E6CA}" dt="2021-11-24T07:39:15.231" v="0"/>
        <pc:sldMkLst>
          <pc:docMk/>
          <pc:sldMk cId="3360684274" sldId="1562"/>
        </pc:sldMkLst>
      </pc:sldChg>
      <pc:sldChg chg="add">
        <pc:chgData name="Juozas Debesyje" userId="c082c1d6-0fe8-4f46-81fb-cd3304011b65" providerId="ADAL" clId="{7C436B20-583F-4E38-A46F-CEF8F918E6CA}" dt="2021-11-24T07:39:15.231" v="0"/>
        <pc:sldMkLst>
          <pc:docMk/>
          <pc:sldMk cId="3515992682" sldId="1563"/>
        </pc:sldMkLst>
      </pc:sldChg>
      <pc:sldChg chg="modSp add mod">
        <pc:chgData name="Juozas Debesyje" userId="c082c1d6-0fe8-4f46-81fb-cd3304011b65" providerId="ADAL" clId="{7C436B20-583F-4E38-A46F-CEF8F918E6CA}" dt="2021-11-25T06:57:52.182" v="38" actId="20577"/>
        <pc:sldMkLst>
          <pc:docMk/>
          <pc:sldMk cId="60004836" sldId="1564"/>
        </pc:sldMkLst>
        <pc:spChg chg="mod">
          <ac:chgData name="Juozas Debesyje" userId="c082c1d6-0fe8-4f46-81fb-cd3304011b65" providerId="ADAL" clId="{7C436B20-583F-4E38-A46F-CEF8F918E6CA}" dt="2021-11-25T06:57:52.182" v="38" actId="20577"/>
          <ac:spMkLst>
            <pc:docMk/>
            <pc:sldMk cId="60004836" sldId="1564"/>
            <ac:spMk id="7" creationId="{2D6EDC5B-0726-4B28-B19D-EC4A506C55FB}"/>
          </ac:spMkLst>
        </pc:spChg>
      </pc:sldChg>
      <pc:sldChg chg="add">
        <pc:chgData name="Juozas Debesyje" userId="c082c1d6-0fe8-4f46-81fb-cd3304011b65" providerId="ADAL" clId="{7C436B20-583F-4E38-A46F-CEF8F918E6CA}" dt="2021-11-24T07:39:15.231" v="0"/>
        <pc:sldMkLst>
          <pc:docMk/>
          <pc:sldMk cId="3385484295" sldId="1565"/>
        </pc:sldMkLst>
      </pc:sldChg>
      <pc:sldChg chg="add">
        <pc:chgData name="Juozas Debesyje" userId="c082c1d6-0fe8-4f46-81fb-cd3304011b65" providerId="ADAL" clId="{7C436B20-583F-4E38-A46F-CEF8F918E6CA}" dt="2021-11-24T07:39:15.231" v="0"/>
        <pc:sldMkLst>
          <pc:docMk/>
          <pc:sldMk cId="1379160544" sldId="1566"/>
        </pc:sldMkLst>
      </pc:sldChg>
      <pc:sldChg chg="add">
        <pc:chgData name="Juozas Debesyje" userId="c082c1d6-0fe8-4f46-81fb-cd3304011b65" providerId="ADAL" clId="{7C436B20-583F-4E38-A46F-CEF8F918E6CA}" dt="2021-11-24T07:39:15.231" v="0"/>
        <pc:sldMkLst>
          <pc:docMk/>
          <pc:sldMk cId="412869829" sldId="1567"/>
        </pc:sldMkLst>
      </pc:sldChg>
      <pc:sldChg chg="add">
        <pc:chgData name="Juozas Debesyje" userId="c082c1d6-0fe8-4f46-81fb-cd3304011b65" providerId="ADAL" clId="{7C436B20-583F-4E38-A46F-CEF8F918E6CA}" dt="2021-11-24T07:39:15.231" v="0"/>
        <pc:sldMkLst>
          <pc:docMk/>
          <pc:sldMk cId="2874860433" sldId="1568"/>
        </pc:sldMkLst>
      </pc:sldChg>
      <pc:sldChg chg="add">
        <pc:chgData name="Juozas Debesyje" userId="c082c1d6-0fe8-4f46-81fb-cd3304011b65" providerId="ADAL" clId="{7C436B20-583F-4E38-A46F-CEF8F918E6CA}" dt="2021-11-24T07:39:15.231" v="0"/>
        <pc:sldMkLst>
          <pc:docMk/>
          <pc:sldMk cId="3562776258" sldId="1569"/>
        </pc:sldMkLst>
      </pc:sldChg>
      <pc:sldChg chg="modSp add">
        <pc:chgData name="Juozas Debesyje" userId="c082c1d6-0fe8-4f46-81fb-cd3304011b65" providerId="ADAL" clId="{7C436B20-583F-4E38-A46F-CEF8F918E6CA}" dt="2021-11-25T06:58:12.876" v="40"/>
        <pc:sldMkLst>
          <pc:docMk/>
          <pc:sldMk cId="3727520065" sldId="1570"/>
        </pc:sldMkLst>
        <pc:graphicFrameChg chg="mod">
          <ac:chgData name="Juozas Debesyje" userId="c082c1d6-0fe8-4f46-81fb-cd3304011b65" providerId="ADAL" clId="{7C436B20-583F-4E38-A46F-CEF8F918E6CA}" dt="2021-11-25T06:58:12.876" v="40"/>
          <ac:graphicFrameMkLst>
            <pc:docMk/>
            <pc:sldMk cId="3727520065" sldId="1570"/>
            <ac:graphicFrameMk id="6" creationId="{D0466F5A-3133-4FE2-9EF7-28DF42A859B3}"/>
          </ac:graphicFrameMkLst>
        </pc:graphicFrameChg>
      </pc:sldChg>
      <pc:sldChg chg="add">
        <pc:chgData name="Juozas Debesyje" userId="c082c1d6-0fe8-4f46-81fb-cd3304011b65" providerId="ADAL" clId="{7C436B20-583F-4E38-A46F-CEF8F918E6CA}" dt="2021-11-24T07:39:15.231" v="0"/>
        <pc:sldMkLst>
          <pc:docMk/>
          <pc:sldMk cId="195068217" sldId="1571"/>
        </pc:sldMkLst>
      </pc:sldChg>
      <pc:sldChg chg="modSp add mod">
        <pc:chgData name="Juozas Debesyje" userId="c082c1d6-0fe8-4f46-81fb-cd3304011b65" providerId="ADAL" clId="{7C436B20-583F-4E38-A46F-CEF8F918E6CA}" dt="2021-11-25T06:58:52.380" v="60" actId="313"/>
        <pc:sldMkLst>
          <pc:docMk/>
          <pc:sldMk cId="3157649003" sldId="1572"/>
        </pc:sldMkLst>
        <pc:spChg chg="mod">
          <ac:chgData name="Juozas Debesyje" userId="c082c1d6-0fe8-4f46-81fb-cd3304011b65" providerId="ADAL" clId="{7C436B20-583F-4E38-A46F-CEF8F918E6CA}" dt="2021-11-25T06:58:52.380" v="60" actId="313"/>
          <ac:spMkLst>
            <pc:docMk/>
            <pc:sldMk cId="3157649003" sldId="1572"/>
            <ac:spMk id="7" creationId="{2D6EDC5B-0726-4B28-B19D-EC4A506C55FB}"/>
          </ac:spMkLst>
        </pc:spChg>
      </pc:sldChg>
      <pc:sldChg chg="modSp add mod">
        <pc:chgData name="Juozas Debesyje" userId="c082c1d6-0fe8-4f46-81fb-cd3304011b65" providerId="ADAL" clId="{7C436B20-583F-4E38-A46F-CEF8F918E6CA}" dt="2021-11-25T06:58:22.777" v="41" actId="20577"/>
        <pc:sldMkLst>
          <pc:docMk/>
          <pc:sldMk cId="2711197557" sldId="1573"/>
        </pc:sldMkLst>
        <pc:spChg chg="mod">
          <ac:chgData name="Juozas Debesyje" userId="c082c1d6-0fe8-4f46-81fb-cd3304011b65" providerId="ADAL" clId="{7C436B20-583F-4E38-A46F-CEF8F918E6CA}" dt="2021-11-25T06:58:22.777" v="41" actId="20577"/>
          <ac:spMkLst>
            <pc:docMk/>
            <pc:sldMk cId="2711197557" sldId="1573"/>
            <ac:spMk id="7" creationId="{2D6EDC5B-0726-4B28-B19D-EC4A506C55FB}"/>
          </ac:spMkLst>
        </pc:spChg>
      </pc:sldChg>
      <pc:sldChg chg="add">
        <pc:chgData name="Juozas Debesyje" userId="c082c1d6-0fe8-4f46-81fb-cd3304011b65" providerId="ADAL" clId="{7C436B20-583F-4E38-A46F-CEF8F918E6CA}" dt="2021-11-24T07:39:15.231" v="0"/>
        <pc:sldMkLst>
          <pc:docMk/>
          <pc:sldMk cId="4064367327" sldId="1574"/>
        </pc:sldMkLst>
      </pc:sldChg>
      <pc:sldChg chg="modSp mod">
        <pc:chgData name="Juozas Debesyje" userId="c082c1d6-0fe8-4f46-81fb-cd3304011b65" providerId="ADAL" clId="{7C436B20-583F-4E38-A46F-CEF8F918E6CA}" dt="2021-11-25T06:59:12.134" v="61" actId="20577"/>
        <pc:sldMkLst>
          <pc:docMk/>
          <pc:sldMk cId="2146725442" sldId="1575"/>
        </pc:sldMkLst>
        <pc:spChg chg="mod">
          <ac:chgData name="Juozas Debesyje" userId="c082c1d6-0fe8-4f46-81fb-cd3304011b65" providerId="ADAL" clId="{7C436B20-583F-4E38-A46F-CEF8F918E6CA}" dt="2021-11-25T06:59:12.134" v="61" actId="20577"/>
          <ac:spMkLst>
            <pc:docMk/>
            <pc:sldMk cId="2146725442" sldId="1575"/>
            <ac:spMk id="4" creationId="{8C8A0F40-7DB7-4A2A-AAA0-38A8E0A84291}"/>
          </ac:spMkLst>
        </pc:spChg>
      </pc:sldChg>
      <pc:sldChg chg="modSp mod">
        <pc:chgData name="Juozas Debesyje" userId="c082c1d6-0fe8-4f46-81fb-cd3304011b65" providerId="ADAL" clId="{7C436B20-583F-4E38-A46F-CEF8F918E6CA}" dt="2021-11-25T06:58:42.573" v="43" actId="313"/>
        <pc:sldMkLst>
          <pc:docMk/>
          <pc:sldMk cId="3005853776" sldId="1576"/>
        </pc:sldMkLst>
        <pc:spChg chg="mod">
          <ac:chgData name="Juozas Debesyje" userId="c082c1d6-0fe8-4f46-81fb-cd3304011b65" providerId="ADAL" clId="{7C436B20-583F-4E38-A46F-CEF8F918E6CA}" dt="2021-11-25T06:58:42.573" v="43" actId="313"/>
          <ac:spMkLst>
            <pc:docMk/>
            <pc:sldMk cId="3005853776" sldId="1576"/>
            <ac:spMk id="2" creationId="{47DE02A3-B40C-4FCC-8D88-1B73BFF08A41}"/>
          </ac:spMkLst>
        </pc:spChg>
      </pc:sldChg>
      <pc:sldChg chg="modSp mod">
        <pc:chgData name="Juozas Debesyje" userId="c082c1d6-0fe8-4f46-81fb-cd3304011b65" providerId="ADAL" clId="{7C436B20-583F-4E38-A46F-CEF8F918E6CA}" dt="2021-11-25T06:58:46.205" v="46" actId="313"/>
        <pc:sldMkLst>
          <pc:docMk/>
          <pc:sldMk cId="626676928" sldId="1580"/>
        </pc:sldMkLst>
        <pc:spChg chg="mod">
          <ac:chgData name="Juozas Debesyje" userId="c082c1d6-0fe8-4f46-81fb-cd3304011b65" providerId="ADAL" clId="{7C436B20-583F-4E38-A46F-CEF8F918E6CA}" dt="2021-11-25T06:58:46.205" v="46" actId="313"/>
          <ac:spMkLst>
            <pc:docMk/>
            <pc:sldMk cId="626676928" sldId="1580"/>
            <ac:spMk id="12" creationId="{EF4CA6CD-8912-4DF7-B0E2-35188CC3461A}"/>
          </ac:spMkLst>
        </pc:spChg>
        <pc:graphicFrameChg chg="mod">
          <ac:chgData name="Juozas Debesyje" userId="c082c1d6-0fe8-4f46-81fb-cd3304011b65" providerId="ADAL" clId="{7C436B20-583F-4E38-A46F-CEF8F918E6CA}" dt="2021-11-25T06:56:04.041" v="15" actId="14100"/>
          <ac:graphicFrameMkLst>
            <pc:docMk/>
            <pc:sldMk cId="626676928" sldId="1580"/>
            <ac:graphicFrameMk id="10" creationId="{5D9723F4-5A2F-4F29-80C4-B6133B9E95CF}"/>
          </ac:graphicFrameMkLst>
        </pc:graphicFrameChg>
      </pc:sldChg>
      <pc:sldChg chg="modSp">
        <pc:chgData name="Juozas Debesyje" userId="c082c1d6-0fe8-4f46-81fb-cd3304011b65" providerId="ADAL" clId="{7C436B20-583F-4E38-A46F-CEF8F918E6CA}" dt="2021-11-25T06:57:44.196" v="37" actId="404"/>
        <pc:sldMkLst>
          <pc:docMk/>
          <pc:sldMk cId="4053221811" sldId="1581"/>
        </pc:sldMkLst>
        <pc:graphicFrameChg chg="mod">
          <ac:chgData name="Juozas Debesyje" userId="c082c1d6-0fe8-4f46-81fb-cd3304011b65" providerId="ADAL" clId="{7C436B20-583F-4E38-A46F-CEF8F918E6CA}" dt="2021-11-25T06:57:44.196" v="37" actId="404"/>
          <ac:graphicFrameMkLst>
            <pc:docMk/>
            <pc:sldMk cId="4053221811" sldId="1581"/>
            <ac:graphicFrameMk id="10" creationId="{5D9723F4-5A2F-4F29-80C4-B6133B9E95CF}"/>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59.xml"/><Relationship Id="rId1" Type="http://schemas.microsoft.com/office/2011/relationships/chartStyle" Target="style59.xml"/><Relationship Id="rId4"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64.xml"/><Relationship Id="rId1" Type="http://schemas.microsoft.com/office/2011/relationships/chartStyle" Target="style64.xml"/><Relationship Id="rId4"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61.xml"/><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3" Type="http://schemas.openxmlformats.org/officeDocument/2006/relationships/themeOverride" Target="../theme/themeOverride62.xml"/><Relationship Id="rId2" Type="http://schemas.microsoft.com/office/2011/relationships/chartColorStyle" Target="colors70.xml"/><Relationship Id="rId1" Type="http://schemas.microsoft.com/office/2011/relationships/chartStyle" Target="style70.xml"/><Relationship Id="rId4"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64.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3" Type="http://schemas.openxmlformats.org/officeDocument/2006/relationships/themeOverride" Target="../theme/themeOverride65.xml"/><Relationship Id="rId2" Type="http://schemas.microsoft.com/office/2011/relationships/chartColorStyle" Target="colors73.xml"/><Relationship Id="rId1" Type="http://schemas.microsoft.com/office/2011/relationships/chartStyle" Target="style73.xml"/><Relationship Id="rId4"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66.xml"/><Relationship Id="rId2" Type="http://schemas.microsoft.com/office/2011/relationships/chartColorStyle" Target="colors74.xml"/><Relationship Id="rId1" Type="http://schemas.microsoft.com/office/2011/relationships/chartStyle" Target="style74.xml"/><Relationship Id="rId4"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67.xml"/><Relationship Id="rId2" Type="http://schemas.microsoft.com/office/2011/relationships/chartColorStyle" Target="colors75.xml"/><Relationship Id="rId1" Type="http://schemas.microsoft.com/office/2011/relationships/chartStyle" Target="style75.xml"/><Relationship Id="rId4"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68.xml"/><Relationship Id="rId2" Type="http://schemas.microsoft.com/office/2011/relationships/chartColorStyle" Target="colors76.xml"/><Relationship Id="rId1" Type="http://schemas.microsoft.com/office/2011/relationships/chartStyle" Target="style76.xml"/><Relationship Id="rId4"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3" Type="http://schemas.openxmlformats.org/officeDocument/2006/relationships/themeOverride" Target="../theme/themeOverride69.xml"/><Relationship Id="rId2" Type="http://schemas.microsoft.com/office/2011/relationships/chartColorStyle" Target="colors77.xml"/><Relationship Id="rId1" Type="http://schemas.microsoft.com/office/2011/relationships/chartStyle" Target="style77.xml"/><Relationship Id="rId4"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3" Type="http://schemas.openxmlformats.org/officeDocument/2006/relationships/themeOverride" Target="../theme/themeOverride70.xml"/><Relationship Id="rId2" Type="http://schemas.microsoft.com/office/2011/relationships/chartColorStyle" Target="colors78.xml"/><Relationship Id="rId1" Type="http://schemas.microsoft.com/office/2011/relationships/chartStyle" Target="style78.xml"/><Relationship Id="rId4"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71.xml"/><Relationship Id="rId2" Type="http://schemas.microsoft.com/office/2011/relationships/chartColorStyle" Target="colors79.xml"/><Relationship Id="rId1" Type="http://schemas.microsoft.com/office/2011/relationships/chartStyle" Target="style79.xml"/><Relationship Id="rId4"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3" Type="http://schemas.openxmlformats.org/officeDocument/2006/relationships/themeOverride" Target="../theme/themeOverride72.xml"/><Relationship Id="rId2" Type="http://schemas.microsoft.com/office/2011/relationships/chartColorStyle" Target="colors80.xml"/><Relationship Id="rId1" Type="http://schemas.microsoft.com/office/2011/relationships/chartStyle" Target="style80.xml"/><Relationship Id="rId4"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3" Type="http://schemas.openxmlformats.org/officeDocument/2006/relationships/themeOverride" Target="../theme/themeOverride73.xml"/><Relationship Id="rId2" Type="http://schemas.microsoft.com/office/2011/relationships/chartColorStyle" Target="colors81.xml"/><Relationship Id="rId1" Type="http://schemas.microsoft.com/office/2011/relationships/chartStyle" Target="style81.xml"/><Relationship Id="rId4"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74.xml"/><Relationship Id="rId2" Type="http://schemas.microsoft.com/office/2011/relationships/chartColorStyle" Target="colors83.xml"/><Relationship Id="rId1" Type="http://schemas.microsoft.com/office/2011/relationships/chartStyle" Target="style83.xml"/><Relationship Id="rId4"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75.xml"/><Relationship Id="rId2" Type="http://schemas.microsoft.com/office/2011/relationships/chartColorStyle" Target="colors84.xml"/><Relationship Id="rId1" Type="http://schemas.microsoft.com/office/2011/relationships/chartStyle" Target="style84.xml"/><Relationship Id="rId4"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3" Type="http://schemas.openxmlformats.org/officeDocument/2006/relationships/themeOverride" Target="../theme/themeOverride76.xml"/><Relationship Id="rId2" Type="http://schemas.microsoft.com/office/2011/relationships/chartColorStyle" Target="colors85.xml"/><Relationship Id="rId1" Type="http://schemas.microsoft.com/office/2011/relationships/chartStyle" Target="style85.xml"/><Relationship Id="rId4"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3" Type="http://schemas.openxmlformats.org/officeDocument/2006/relationships/themeOverride" Target="../theme/themeOverride77.xml"/><Relationship Id="rId2" Type="http://schemas.microsoft.com/office/2011/relationships/chartColorStyle" Target="colors86.xml"/><Relationship Id="rId1" Type="http://schemas.microsoft.com/office/2011/relationships/chartStyle" Target="style86.xml"/><Relationship Id="rId4"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3" Type="http://schemas.openxmlformats.org/officeDocument/2006/relationships/themeOverride" Target="../theme/themeOverride78.xml"/><Relationship Id="rId2" Type="http://schemas.microsoft.com/office/2011/relationships/chartColorStyle" Target="colors87.xml"/><Relationship Id="rId1" Type="http://schemas.microsoft.com/office/2011/relationships/chartStyle" Target="style87.xml"/><Relationship Id="rId4"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3" Type="http://schemas.openxmlformats.org/officeDocument/2006/relationships/themeOverride" Target="../theme/themeOverride79.xml"/><Relationship Id="rId2" Type="http://schemas.microsoft.com/office/2011/relationships/chartColorStyle" Target="colors88.xml"/><Relationship Id="rId1" Type="http://schemas.microsoft.com/office/2011/relationships/chartStyle" Target="style88.xml"/><Relationship Id="rId4"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themeOverride" Target="../theme/themeOverride80.xml"/><Relationship Id="rId2" Type="http://schemas.microsoft.com/office/2011/relationships/chartColorStyle" Target="colors89.xml"/><Relationship Id="rId1" Type="http://schemas.microsoft.com/office/2011/relationships/chartStyle" Target="style89.xml"/><Relationship Id="rId4"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themeOverride" Target="../theme/themeOverride81.xml"/><Relationship Id="rId2" Type="http://schemas.microsoft.com/office/2011/relationships/chartColorStyle" Target="colors90.xml"/><Relationship Id="rId1" Type="http://schemas.microsoft.com/office/2011/relationships/chartStyle" Target="style90.xml"/><Relationship Id="rId4"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3" Type="http://schemas.openxmlformats.org/officeDocument/2006/relationships/themeOverride" Target="../theme/themeOverride82.xml"/><Relationship Id="rId2" Type="http://schemas.microsoft.com/office/2011/relationships/chartColorStyle" Target="colors91.xml"/><Relationship Id="rId1" Type="http://schemas.microsoft.com/office/2011/relationships/chartStyle" Target="style91.xml"/><Relationship Id="rId4"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3" Type="http://schemas.openxmlformats.org/officeDocument/2006/relationships/themeOverride" Target="../theme/themeOverride83.xml"/><Relationship Id="rId2" Type="http://schemas.microsoft.com/office/2011/relationships/chartColorStyle" Target="colors92.xml"/><Relationship Id="rId1" Type="http://schemas.microsoft.com/office/2011/relationships/chartStyle" Target="style92.xml"/><Relationship Id="rId4"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3" Type="http://schemas.openxmlformats.org/officeDocument/2006/relationships/themeOverride" Target="../theme/themeOverride84.xml"/><Relationship Id="rId2" Type="http://schemas.microsoft.com/office/2011/relationships/chartColorStyle" Target="colors93.xml"/><Relationship Id="rId1" Type="http://schemas.microsoft.com/office/2011/relationships/chartStyle" Target="style93.xml"/><Relationship Id="rId4"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3" Type="http://schemas.openxmlformats.org/officeDocument/2006/relationships/themeOverride" Target="../theme/themeOverride85.xml"/><Relationship Id="rId2" Type="http://schemas.microsoft.com/office/2011/relationships/chartColorStyle" Target="colors94.xml"/><Relationship Id="rId1" Type="http://schemas.microsoft.com/office/2011/relationships/chartStyle" Target="style94.xml"/><Relationship Id="rId4" Type="http://schemas.openxmlformats.org/officeDocument/2006/relationships/package" Target="../embeddings/Microsoft_Excel_Worksheet9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4971788533328"/>
          <c:y val="6.8313528955922742E-2"/>
          <c:w val="0.4336348803635649"/>
          <c:h val="0.90581794574825569"/>
        </c:manualLayout>
      </c:layout>
      <c:barChart>
        <c:barDir val="bar"/>
        <c:grouping val="clustered"/>
        <c:varyColors val="0"/>
        <c:ser>
          <c:idx val="0"/>
          <c:order val="0"/>
          <c:tx>
            <c:strRef>
              <c:f>Sheet1!$B$1</c:f>
              <c:strCache>
                <c:ptCount val="1"/>
                <c:pt idx="0">
                  <c:v>Series 1</c:v>
                </c:pt>
              </c:strCache>
            </c:strRef>
          </c:tx>
          <c:spPr>
            <a:solidFill>
              <a:srgbClr val="BFBFBF"/>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noAutofit/>
                </a:bodyPr>
                <a:lstStyle/>
                <a:p>
                  <a:pPr algn="ctr">
                    <a:defRPr lang="en-US"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extLst>
                <c:ext xmlns:c15="http://schemas.microsoft.com/office/drawing/2012/chart" uri="{CE6537A1-D6FC-4f65-9D91-7224C49458BB}">
                  <c15:layout>
                    <c:manualLayout>
                      <c:w val="3.2203671566475446E-2"/>
                      <c:h val="5.9107768183225072E-2"/>
                    </c:manualLayout>
                  </c15:layout>
                </c:ext>
                <c:ext xmlns:c16="http://schemas.microsoft.com/office/drawing/2014/chart" uri="{C3380CC4-5D6E-409C-BE32-E72D297353CC}">
                  <c16:uniqueId val="{00000000-4A8C-4633-A5BC-56B2A859C892}"/>
                </c:ext>
              </c:extLst>
            </c:dLbl>
            <c:dLbl>
              <c:idx val="3"/>
              <c:dLblPos val="ctr"/>
              <c:showLegendKey val="0"/>
              <c:showVal val="1"/>
              <c:showCatName val="0"/>
              <c:showSerName val="0"/>
              <c:showPercent val="0"/>
              <c:showBubbleSize val="0"/>
              <c:extLst>
                <c:ext xmlns:c15="http://schemas.microsoft.com/office/drawing/2012/chart" uri="{CE6537A1-D6FC-4f65-9D91-7224C49458BB}">
                  <c15:layout>
                    <c:manualLayout>
                      <c:w val="5.6986426085957314E-3"/>
                      <c:h val="6.1744153918426907E-2"/>
                    </c:manualLayout>
                  </c15:layout>
                </c:ext>
                <c:ext xmlns:c16="http://schemas.microsoft.com/office/drawing/2014/chart" uri="{C3380CC4-5D6E-409C-BE32-E72D297353CC}">
                  <c16:uniqueId val="{00000005-4A8C-4633-A5BC-56B2A859C892}"/>
                </c:ext>
              </c:extLst>
            </c:dLbl>
            <c:dLbl>
              <c:idx val="6"/>
              <c:dLblPos val="ctr"/>
              <c:showLegendKey val="0"/>
              <c:showVal val="1"/>
              <c:showCatName val="0"/>
              <c:showSerName val="0"/>
              <c:showPercent val="0"/>
              <c:showBubbleSize val="0"/>
              <c:extLst>
                <c:ext xmlns:c15="http://schemas.microsoft.com/office/drawing/2012/chart" uri="{CE6537A1-D6FC-4f65-9D91-7224C49458BB}">
                  <c15:layout>
                    <c:manualLayout>
                      <c:w val="5.6986426085957314E-3"/>
                      <c:h val="6.1744153918426907E-2"/>
                    </c:manualLayout>
                  </c15:layout>
                </c:ext>
                <c:ext xmlns:c16="http://schemas.microsoft.com/office/drawing/2014/chart" uri="{C3380CC4-5D6E-409C-BE32-E72D297353CC}">
                  <c16:uniqueId val="{00000001-DE29-468D-AA3C-412FAA1C0248}"/>
                </c:ext>
              </c:extLst>
            </c:dLbl>
            <c:dLbl>
              <c:idx val="7"/>
              <c:dLblPos val="ctr"/>
              <c:showLegendKey val="0"/>
              <c:showVal val="1"/>
              <c:showCatName val="0"/>
              <c:showSerName val="0"/>
              <c:showPercent val="0"/>
              <c:showBubbleSize val="0"/>
              <c:extLst>
                <c:ext xmlns:c15="http://schemas.microsoft.com/office/drawing/2012/chart" uri="{CE6537A1-D6FC-4f65-9D91-7224C49458BB}">
                  <c15:layout>
                    <c:manualLayout>
                      <c:w val="5.6986426085957314E-3"/>
                      <c:h val="6.1744153918426907E-2"/>
                    </c:manualLayout>
                  </c15:layout>
                </c:ext>
                <c:ext xmlns:c16="http://schemas.microsoft.com/office/drawing/2014/chart" uri="{C3380CC4-5D6E-409C-BE32-E72D297353CC}">
                  <c16:uniqueId val="{00000001-203D-4FF2-B18E-C5742B94A8AC}"/>
                </c:ext>
              </c:extLst>
            </c:dLbl>
            <c:dLbl>
              <c:idx val="8"/>
              <c:dLblPos val="ctr"/>
              <c:showLegendKey val="0"/>
              <c:showVal val="1"/>
              <c:showCatName val="0"/>
              <c:showSerName val="0"/>
              <c:showPercent val="0"/>
              <c:showBubbleSize val="0"/>
              <c:extLst>
                <c:ext xmlns:c15="http://schemas.microsoft.com/office/drawing/2012/chart" uri="{CE6537A1-D6FC-4f65-9D91-7224C49458BB}">
                  <c15:layout>
                    <c:manualLayout>
                      <c:w val="5.6986426085957314E-3"/>
                      <c:h val="6.1744153918426907E-2"/>
                    </c:manualLayout>
                  </c15:layout>
                </c:ext>
                <c:ext xmlns:c16="http://schemas.microsoft.com/office/drawing/2014/chart" uri="{C3380CC4-5D6E-409C-BE32-E72D297353CC}">
                  <c16:uniqueId val="{00000000-A05C-49DB-9851-B28D8E68BF5E}"/>
                </c:ext>
              </c:extLst>
            </c:dLbl>
            <c:dLbl>
              <c:idx val="9"/>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29-468D-AA3C-412FAA1C0248}"/>
                </c:ext>
              </c:extLst>
            </c:dLbl>
            <c:dLbl>
              <c:idx val="1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29-468D-AA3C-412FAA1C0248}"/>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29-468D-AA3C-412FAA1C0248}"/>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Miestas</c:v>
                </c:pt>
                <c:pt idx="1">
                  <c:v>Kaimo tipo vietovė</c:v>
                </c:pt>
                <c:pt idx="3">
                  <c:v>Alytaus apskritis</c:v>
                </c:pt>
                <c:pt idx="4">
                  <c:v>Kauno apskritis</c:v>
                </c:pt>
                <c:pt idx="5">
                  <c:v>Klaipėdos apskritis</c:v>
                </c:pt>
                <c:pt idx="6">
                  <c:v>Marijampolės apskritis</c:v>
                </c:pt>
                <c:pt idx="7">
                  <c:v>Panevėžio apskritis</c:v>
                </c:pt>
                <c:pt idx="8">
                  <c:v>Šiaulių apskritis</c:v>
                </c:pt>
                <c:pt idx="9">
                  <c:v>Tauragės apskritis</c:v>
                </c:pt>
                <c:pt idx="10">
                  <c:v>Telšių apskritis</c:v>
                </c:pt>
                <c:pt idx="11">
                  <c:v>Utenos apskritis</c:v>
                </c:pt>
                <c:pt idx="12">
                  <c:v>Vilniaus apskritis</c:v>
                </c:pt>
              </c:strCache>
            </c:strRef>
          </c:cat>
          <c:val>
            <c:numRef>
              <c:f>Sheet1!$B$2:$B$14</c:f>
              <c:numCache>
                <c:formatCode>###0.0</c:formatCode>
                <c:ptCount val="13"/>
                <c:pt idx="0">
                  <c:v>64</c:v>
                </c:pt>
                <c:pt idx="1">
                  <c:v>36</c:v>
                </c:pt>
                <c:pt idx="3">
                  <c:v>5</c:v>
                </c:pt>
                <c:pt idx="4">
                  <c:v>20</c:v>
                </c:pt>
                <c:pt idx="5">
                  <c:v>11</c:v>
                </c:pt>
                <c:pt idx="6">
                  <c:v>5</c:v>
                </c:pt>
                <c:pt idx="7">
                  <c:v>8</c:v>
                </c:pt>
                <c:pt idx="8">
                  <c:v>9</c:v>
                </c:pt>
                <c:pt idx="9">
                  <c:v>4</c:v>
                </c:pt>
                <c:pt idx="10">
                  <c:v>4</c:v>
                </c:pt>
                <c:pt idx="11">
                  <c:v>5</c:v>
                </c:pt>
                <c:pt idx="12">
                  <c:v>29</c:v>
                </c:pt>
              </c:numCache>
            </c:numRef>
          </c:val>
          <c:extLst>
            <c:ext xmlns:c16="http://schemas.microsoft.com/office/drawing/2014/chart" uri="{C3380CC4-5D6E-409C-BE32-E72D297353CC}">
              <c16:uniqueId val="{00000002-4A8C-4633-A5BC-56B2A859C892}"/>
            </c:ext>
          </c:extLst>
        </c:ser>
        <c:ser>
          <c:idx val="1"/>
          <c:order val="1"/>
          <c:tx>
            <c:strRef>
              <c:f>Sheet1!$C$1</c:f>
              <c:strCache>
                <c:ptCount val="1"/>
                <c:pt idx="0">
                  <c:v>Series 2</c:v>
                </c:pt>
              </c:strCache>
            </c:strRef>
          </c:tx>
          <c:spPr>
            <a:noFill/>
            <a:ln>
              <a:noFill/>
            </a:ln>
            <a:effectLst/>
          </c:spPr>
          <c:invertIfNegative val="0"/>
          <c:cat>
            <c:strRef>
              <c:f>Sheet1!$A$2:$A$14</c:f>
              <c:strCache>
                <c:ptCount val="13"/>
                <c:pt idx="0">
                  <c:v>Miestas</c:v>
                </c:pt>
                <c:pt idx="1">
                  <c:v>Kaimo tipo vietovė</c:v>
                </c:pt>
                <c:pt idx="3">
                  <c:v>Alytaus apskritis</c:v>
                </c:pt>
                <c:pt idx="4">
                  <c:v>Kauno apskritis</c:v>
                </c:pt>
                <c:pt idx="5">
                  <c:v>Klaipėdos apskritis</c:v>
                </c:pt>
                <c:pt idx="6">
                  <c:v>Marijampolės apskritis</c:v>
                </c:pt>
                <c:pt idx="7">
                  <c:v>Panevėžio apskritis</c:v>
                </c:pt>
                <c:pt idx="8">
                  <c:v>Šiaulių apskritis</c:v>
                </c:pt>
                <c:pt idx="9">
                  <c:v>Tauragės apskritis</c:v>
                </c:pt>
                <c:pt idx="10">
                  <c:v>Telšių apskritis</c:v>
                </c:pt>
                <c:pt idx="11">
                  <c:v>Utenos apskritis</c:v>
                </c:pt>
                <c:pt idx="12">
                  <c:v>Vilniaus apskritis</c:v>
                </c:pt>
              </c:strCache>
            </c:strRef>
          </c:cat>
          <c:val>
            <c:numRef>
              <c:f>Sheet1!$C$2:$C$14</c:f>
              <c:numCache>
                <c:formatCode>General</c:formatCode>
                <c:ptCount val="13"/>
                <c:pt idx="0">
                  <c:v>100</c:v>
                </c:pt>
                <c:pt idx="12" formatCode="###0.0">
                  <c:v>100</c:v>
                </c:pt>
              </c:numCache>
            </c:numRef>
          </c:val>
          <c:extLst>
            <c:ext xmlns:c16="http://schemas.microsoft.com/office/drawing/2014/chart" uri="{C3380CC4-5D6E-409C-BE32-E72D297353CC}">
              <c16:uniqueId val="{00000003-4A8C-4633-A5BC-56B2A859C892}"/>
            </c:ext>
          </c:extLst>
        </c:ser>
        <c:dLbls>
          <c:showLegendKey val="0"/>
          <c:showVal val="0"/>
          <c:showCatName val="0"/>
          <c:showSerName val="0"/>
          <c:showPercent val="0"/>
          <c:showBubbleSize val="0"/>
        </c:dLbls>
        <c:gapWidth val="0"/>
        <c:overlap val="35"/>
        <c:axId val="492528512"/>
        <c:axId val="492529344"/>
      </c:barChart>
      <c:catAx>
        <c:axId val="492528512"/>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lt-LT"/>
          </a:p>
        </c:txPr>
        <c:crossAx val="492529344"/>
        <c:crosses val="autoZero"/>
        <c:auto val="1"/>
        <c:lblAlgn val="ctr"/>
        <c:lblOffset val="100"/>
        <c:noMultiLvlLbl val="0"/>
      </c:catAx>
      <c:valAx>
        <c:axId val="492529344"/>
        <c:scaling>
          <c:orientation val="minMax"/>
        </c:scaling>
        <c:delete val="1"/>
        <c:axPos val="t"/>
        <c:numFmt formatCode="###0.0" sourceLinked="1"/>
        <c:majorTickMark val="none"/>
        <c:minorTickMark val="none"/>
        <c:tickLblPos val="nextTo"/>
        <c:crossAx val="49252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1493318167497077"/>
                  <c:y val="1.95182626389715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5.0898980456058361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0343986350747369"/>
                  <c:y val="8.13260943290481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5.7466590837485385E-2"/>
                  <c:y val="9.759131319485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4.7615175265345033E-2"/>
                  <c:y val="0.1301217509264772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27</c:v>
                </c:pt>
                <c:pt idx="1">
                  <c:v>41</c:v>
                </c:pt>
                <c:pt idx="2">
                  <c:v>24</c:v>
                </c:pt>
                <c:pt idx="3">
                  <c:v>6</c:v>
                </c:pt>
                <c:pt idx="4">
                  <c:v>2</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0343986350747369"/>
                  <c:y val="6.18078316900766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1.6419025953567253E-2"/>
                  <c:y val="-0.110603488287505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0343986350747369"/>
                  <c:y val="8.13260943290481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5.4182785646771994E-2"/>
                  <c:y val="0.10409740074118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4.7615175265345033E-2"/>
                  <c:y val="0.1301217509264772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25</c:v>
                </c:pt>
                <c:pt idx="1">
                  <c:v>42</c:v>
                </c:pt>
                <c:pt idx="2">
                  <c:v>24</c:v>
                </c:pt>
                <c:pt idx="3">
                  <c:v>6</c:v>
                </c:pt>
                <c:pt idx="4">
                  <c:v>3</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1493318167497077"/>
                  <c:y val="1.95182626389715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3.1196149311777721E-2"/>
                  <c:y val="-0.117109575833829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0343986350747369"/>
                  <c:y val="8.13260943290481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5.7466590837485385E-2"/>
                  <c:y val="9.759131319485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4.7615175265345033E-2"/>
                  <c:y val="0.1301217509264772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24</c:v>
                </c:pt>
                <c:pt idx="1">
                  <c:v>39</c:v>
                </c:pt>
                <c:pt idx="2">
                  <c:v>23</c:v>
                </c:pt>
                <c:pt idx="3">
                  <c:v>10</c:v>
                </c:pt>
                <c:pt idx="4">
                  <c:v>4</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9659-4FEE-9469-9C458BFC7C8C}"/>
              </c:ext>
            </c:extLst>
          </c:dPt>
          <c:dPt>
            <c:idx val="1"/>
            <c:bubble3D val="0"/>
            <c:spPr>
              <a:solidFill>
                <a:schemeClr val="accent2"/>
              </a:solidFill>
              <a:ln>
                <a:noFill/>
              </a:ln>
              <a:effectLst/>
            </c:spPr>
            <c:extLst>
              <c:ext xmlns:c16="http://schemas.microsoft.com/office/drawing/2014/chart" uri="{C3380CC4-5D6E-409C-BE32-E72D297353CC}">
                <c16:uniqueId val="{00000003-9659-4FEE-9469-9C458BFC7C8C}"/>
              </c:ext>
            </c:extLst>
          </c:dPt>
          <c:dPt>
            <c:idx val="2"/>
            <c:bubble3D val="0"/>
            <c:spPr>
              <a:solidFill>
                <a:schemeClr val="accent3"/>
              </a:solidFill>
              <a:ln>
                <a:noFill/>
              </a:ln>
              <a:effectLst/>
            </c:spPr>
            <c:extLst>
              <c:ext xmlns:c16="http://schemas.microsoft.com/office/drawing/2014/chart" uri="{C3380CC4-5D6E-409C-BE32-E72D297353CC}">
                <c16:uniqueId val="{00000005-9659-4FEE-9469-9C458BFC7C8C}"/>
              </c:ext>
            </c:extLst>
          </c:dPt>
          <c:dPt>
            <c:idx val="3"/>
            <c:bubble3D val="0"/>
            <c:spPr>
              <a:solidFill>
                <a:srgbClr val="5EE7E6"/>
              </a:solidFill>
              <a:ln>
                <a:noFill/>
              </a:ln>
              <a:effectLst/>
            </c:spPr>
            <c:extLst>
              <c:ext xmlns:c16="http://schemas.microsoft.com/office/drawing/2014/chart" uri="{C3380CC4-5D6E-409C-BE32-E72D297353CC}">
                <c16:uniqueId val="{00000007-9659-4FEE-9469-9C458BFC7C8C}"/>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9659-4FEE-9469-9C458BFC7C8C}"/>
              </c:ext>
            </c:extLst>
          </c:dPt>
          <c:dLbls>
            <c:dLbl>
              <c:idx val="0"/>
              <c:layout>
                <c:manualLayout>
                  <c:x val="-0.10343986350747369"/>
                  <c:y val="6.18078316900766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659-4FEE-9469-9C458BFC7C8C}"/>
                </c:ext>
              </c:extLst>
            </c:dLbl>
            <c:dLbl>
              <c:idx val="1"/>
              <c:layout>
                <c:manualLayout>
                  <c:x val="-3.6121857097847959E-2"/>
                  <c:y val="-0.1040974007411816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659-4FEE-9469-9C458BFC7C8C}"/>
                </c:ext>
              </c:extLst>
            </c:dLbl>
            <c:dLbl>
              <c:idx val="2"/>
              <c:layout>
                <c:manualLayout>
                  <c:x val="0.10672366869818703"/>
                  <c:y val="3.903652527794307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659-4FEE-9469-9C458BFC7C8C}"/>
                </c:ext>
              </c:extLst>
            </c:dLbl>
            <c:dLbl>
              <c:idx val="3"/>
              <c:layout>
                <c:manualLayout>
                  <c:x val="5.4182785646771994E-2"/>
                  <c:y val="0.10409740074118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659-4FEE-9469-9C458BFC7C8C}"/>
                </c:ext>
              </c:extLst>
            </c:dLbl>
            <c:dLbl>
              <c:idx val="4"/>
              <c:layout>
                <c:manualLayout>
                  <c:x val="-4.7615175265345033E-2"/>
                  <c:y val="0.1301217509264772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659-4FEE-9469-9C458BFC7C8C}"/>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21</c:v>
                </c:pt>
                <c:pt idx="1">
                  <c:v>37</c:v>
                </c:pt>
                <c:pt idx="2">
                  <c:v>30</c:v>
                </c:pt>
                <c:pt idx="3">
                  <c:v>9</c:v>
                </c:pt>
                <c:pt idx="4">
                  <c:v>3</c:v>
                </c:pt>
              </c:numCache>
            </c:numRef>
          </c:val>
          <c:extLst>
            <c:ext xmlns:c16="http://schemas.microsoft.com/office/drawing/2014/chart" uri="{C3380CC4-5D6E-409C-BE32-E72D297353CC}">
              <c16:uniqueId val="{0000000A-9659-4FEE-9469-9C458BFC7C8C}"/>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0836557129354388"/>
                  <c:y val="3.25304377316192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1.9702831144280702E-2"/>
                  <c:y val="-0.113856532060667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0672366869818714"/>
                  <c:y val="4.55426128242669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3.2838051907134506E-3"/>
                  <c:y val="0.133374794699639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8.2095129767836297E-2"/>
                  <c:y val="0.117109575833829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20</c:v>
                </c:pt>
                <c:pt idx="1">
                  <c:v>35</c:v>
                </c:pt>
                <c:pt idx="2">
                  <c:v>30</c:v>
                </c:pt>
                <c:pt idx="3">
                  <c:v>11</c:v>
                </c:pt>
                <c:pt idx="4">
                  <c:v>4</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218"/>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1493318167497077"/>
                  <c:y val="1.30121750926477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1.6419025953567194E-2"/>
                  <c:y val="-0.1216238784683337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1164937648425732"/>
                  <c:y val="5.53017441437527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1.1493318167497078E-2"/>
                  <c:y val="0.10409740074118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7.7169421981766087E-2"/>
                  <c:y val="0.1040974007411816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20</c:v>
                </c:pt>
                <c:pt idx="1">
                  <c:v>33</c:v>
                </c:pt>
                <c:pt idx="2">
                  <c:v>31</c:v>
                </c:pt>
                <c:pt idx="3">
                  <c:v>11</c:v>
                </c:pt>
                <c:pt idx="4">
                  <c:v>5</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226"/>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0836557129354388"/>
                  <c:y val="2.9277393958457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4.5973272669988366E-2"/>
                  <c:y val="-9.43382694216959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0343986350747369"/>
                  <c:y val="-2.602435018529545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1.9702831144280702E-2"/>
                  <c:y val="0.1008443569680198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7.0601811600339223E-2"/>
                  <c:y val="0.133374794699639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17</c:v>
                </c:pt>
                <c:pt idx="1">
                  <c:v>31</c:v>
                </c:pt>
                <c:pt idx="2">
                  <c:v>33</c:v>
                </c:pt>
                <c:pt idx="3">
                  <c:v>11</c:v>
                </c:pt>
                <c:pt idx="4">
                  <c:v>8</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22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478532573946624"/>
          <c:y val="1.0154989373351124E-2"/>
          <c:w val="0.33803420812304319"/>
          <c:h val="0.97969002125329774"/>
        </c:manualLayout>
      </c:layout>
      <c:barChart>
        <c:barDir val="bar"/>
        <c:grouping val="clustered"/>
        <c:varyColors val="0"/>
        <c:ser>
          <c:idx val="0"/>
          <c:order val="0"/>
          <c:tx>
            <c:strRef>
              <c:f>Sheet1!$B$1</c:f>
              <c:strCache>
                <c:ptCount val="1"/>
                <c:pt idx="0">
                  <c:v>Series 1</c:v>
                </c:pt>
              </c:strCache>
            </c:strRef>
          </c:tx>
          <c:spPr>
            <a:solidFill>
              <a:srgbClr val="1AB1AF"/>
            </a:solidFill>
            <a:ln>
              <a:noFill/>
            </a:ln>
            <a:effectLst/>
          </c:spPr>
          <c:invertIfNegative val="0"/>
          <c:dPt>
            <c:idx val="3"/>
            <c:invertIfNegative val="0"/>
            <c:bubble3D val="0"/>
            <c:spPr>
              <a:solidFill>
                <a:srgbClr val="1AB1AF"/>
              </a:solidFill>
              <a:ln>
                <a:noFill/>
              </a:ln>
              <a:effectLst/>
            </c:spPr>
            <c:extLst>
              <c:ext xmlns:c16="http://schemas.microsoft.com/office/drawing/2014/chart" uri="{C3380CC4-5D6E-409C-BE32-E72D297353CC}">
                <c16:uniqueId val="{00000002-9A1B-474F-B3AF-EBC1C250C5D3}"/>
              </c:ext>
            </c:extLst>
          </c:dPt>
          <c:dPt>
            <c:idx val="9"/>
            <c:invertIfNegative val="0"/>
            <c:bubble3D val="0"/>
            <c:spPr>
              <a:solidFill>
                <a:srgbClr val="00D0D3"/>
              </a:solidFill>
              <a:ln>
                <a:noFill/>
              </a:ln>
              <a:effectLst/>
            </c:spPr>
            <c:extLst>
              <c:ext xmlns:c16="http://schemas.microsoft.com/office/drawing/2014/chart" uri="{C3380CC4-5D6E-409C-BE32-E72D297353CC}">
                <c16:uniqueId val="{00000001-BF73-412F-AD98-E1492B10AB89}"/>
              </c:ext>
            </c:extLst>
          </c:dPt>
          <c:dPt>
            <c:idx val="10"/>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0-BF73-412F-AD98-E1492B10AB89}"/>
              </c:ext>
            </c:extLst>
          </c:dPt>
          <c:dLbls>
            <c:spPr>
              <a:noFill/>
              <a:ln>
                <a:noFill/>
              </a:ln>
              <a:effectLst/>
            </c:spPr>
            <c:txPr>
              <a:bodyPr rot="0" spcFirstLastPara="1" vertOverflow="ellipsis" vert="horz" wrap="square" anchor="ctr" anchorCtr="0"/>
              <a:lstStyle/>
              <a:p>
                <a:pPr algn="ctr">
                  <a:defRPr lang="en-US" sz="12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Sporto klubo</c:v>
                </c:pt>
                <c:pt idx="1">
                  <c:v>Kultūros organizacijos</c:v>
                </c:pt>
                <c:pt idx="2">
                  <c:v>Su jaunimu dirbančios organizacijos</c:v>
                </c:pt>
                <c:pt idx="3">
                  <c:v>Vietos organizacijos, kurios tikslas - gerinti jūsų vietos bendruomenę</c:v>
                </c:pt>
                <c:pt idx="4">
                  <c:v>Jaunimo organizacijos</c:v>
                </c:pt>
                <c:pt idx="5">
                  <c:v>Jaunimo klubo, laisvalaikio klubo ar kitos panašios organizacijos</c:v>
                </c:pt>
                <c:pt idx="6">
                  <c:v>Organizacijos, remiančios žmogaus teises arba pasaulinį vystymąsi</c:v>
                </c:pt>
                <c:pt idx="7">
                  <c:v>Politinės organizacijos ar politinės partijos</c:v>
                </c:pt>
                <c:pt idx="8">
                  <c:v>Organizacijos, aktyviai veikiančios klimato kaitos ir (arba) aplinkosaugos srityje</c:v>
                </c:pt>
                <c:pt idx="9">
                  <c:v>Kurios nors kitos NVO</c:v>
                </c:pt>
                <c:pt idx="10">
                  <c:v>Nedalyvavau</c:v>
                </c:pt>
              </c:strCache>
            </c:strRef>
          </c:cat>
          <c:val>
            <c:numRef>
              <c:f>Sheet1!$B$2:$B$12</c:f>
              <c:numCache>
                <c:formatCode>General</c:formatCode>
                <c:ptCount val="11"/>
                <c:pt idx="0">
                  <c:v>22</c:v>
                </c:pt>
                <c:pt idx="1">
                  <c:v>12</c:v>
                </c:pt>
                <c:pt idx="2">
                  <c:v>11</c:v>
                </c:pt>
                <c:pt idx="3">
                  <c:v>10</c:v>
                </c:pt>
                <c:pt idx="4">
                  <c:v>10</c:v>
                </c:pt>
                <c:pt idx="5">
                  <c:v>8</c:v>
                </c:pt>
                <c:pt idx="6">
                  <c:v>4</c:v>
                </c:pt>
                <c:pt idx="7">
                  <c:v>4</c:v>
                </c:pt>
                <c:pt idx="8">
                  <c:v>3</c:v>
                </c:pt>
                <c:pt idx="9">
                  <c:v>4</c:v>
                </c:pt>
                <c:pt idx="10">
                  <c:v>51</c:v>
                </c:pt>
              </c:numCache>
            </c:numRef>
          </c:val>
          <c:extLst>
            <c:ext xmlns:c16="http://schemas.microsoft.com/office/drawing/2014/chart" uri="{C3380CC4-5D6E-409C-BE32-E72D297353CC}">
              <c16:uniqueId val="{00000000-9A1B-474F-B3AF-EBC1C250C5D3}"/>
            </c:ext>
          </c:extLst>
        </c:ser>
        <c:dLbls>
          <c:showLegendKey val="0"/>
          <c:showVal val="0"/>
          <c:showCatName val="0"/>
          <c:showSerName val="0"/>
          <c:showPercent val="0"/>
          <c:showBubbleSize val="0"/>
        </c:dLbls>
        <c:gapWidth val="75"/>
        <c:axId val="494698336"/>
        <c:axId val="494695840"/>
      </c:barChart>
      <c:catAx>
        <c:axId val="494698336"/>
        <c:scaling>
          <c:orientation val="maxMin"/>
        </c:scaling>
        <c:delete val="0"/>
        <c:axPos val="l"/>
        <c:numFmt formatCode="General" sourceLinked="1"/>
        <c:majorTickMark val="none"/>
        <c:minorTickMark val="none"/>
        <c:tickLblPos val="nextTo"/>
        <c:spPr>
          <a:noFill/>
          <a:ln w="19050" cap="flat" cmpd="sng" algn="ctr">
            <a:solidFill>
              <a:srgbClr val="727272"/>
            </a:solidFill>
            <a:round/>
          </a:ln>
          <a:effectLst/>
        </c:spPr>
        <c:txPr>
          <a:bodyPr rot="-60000000" spcFirstLastPara="1" vertOverflow="ellipsis" vert="horz" wrap="square" anchor="ctr" anchorCtr="1"/>
          <a:lstStyle/>
          <a:p>
            <a:pPr algn="ctr">
              <a:defRPr lang="en-US" sz="1200" b="0" i="0" u="none" strike="noStrike" kern="1200" baseline="0">
                <a:solidFill>
                  <a:schemeClr val="tx1">
                    <a:lumMod val="65000"/>
                    <a:lumOff val="35000"/>
                  </a:schemeClr>
                </a:solidFill>
                <a:latin typeface="+mj-lt"/>
                <a:ea typeface="+mn-ea"/>
                <a:cs typeface="+mn-cs"/>
              </a:defRPr>
            </a:pPr>
            <a:endParaRPr lang="lt-LT"/>
          </a:p>
        </c:txPr>
        <c:crossAx val="494695840"/>
        <c:crosses val="autoZero"/>
        <c:auto val="1"/>
        <c:lblAlgn val="ctr"/>
        <c:lblOffset val="100"/>
        <c:noMultiLvlLbl val="0"/>
      </c:catAx>
      <c:valAx>
        <c:axId val="494695840"/>
        <c:scaling>
          <c:orientation val="minMax"/>
        </c:scaling>
        <c:delete val="1"/>
        <c:axPos val="t"/>
        <c:numFmt formatCode="General" sourceLinked="1"/>
        <c:majorTickMark val="none"/>
        <c:minorTickMark val="none"/>
        <c:tickLblPos val="nextTo"/>
        <c:crossAx val="49469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484939155314657"/>
          <c:y val="7.2114506679231027E-2"/>
          <c:w val="0.44052058143630507"/>
          <c:h val="0.9278854933207689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Prezidento rinkimuose (2)</c:v>
                </c:pt>
                <c:pt idx="1">
                  <c:v>Seimo rinkimuose (2)</c:v>
                </c:pt>
                <c:pt idx="2">
                  <c:v>Savivaldos rinkimuose (2)</c:v>
                </c:pt>
                <c:pt idx="3">
                  <c:v>ES parlamento rinkimuose (2)</c:v>
                </c:pt>
                <c:pt idx="4">
                  <c:v>Referendumuose (2)</c:v>
                </c:pt>
                <c:pt idx="5">
                  <c:v>Mokyklos savivaldos veiklose (3)</c:v>
                </c:pt>
                <c:pt idx="6">
                  <c:v>Pasirašant peticiją (-as)</c:v>
                </c:pt>
                <c:pt idx="7">
                  <c:v>Studentų atstovybės veiklose (4)</c:v>
                </c:pt>
                <c:pt idx="8">
                  <c:v>Jaunimo organizacijos veiklose</c:v>
                </c:pt>
                <c:pt idx="9">
                  <c:v>Dalyvaujant labdaros renginiuose, aukojant įvairių paramos / labdaros akcijų metu</c:v>
                </c:pt>
                <c:pt idx="10">
                  <c:v>Vienkartinėse pilietinės akcijose (talkos ir pan.)</c:v>
                </c:pt>
                <c:pt idx="11">
                  <c:v>Seniūnaičio rinkimuose (2)</c:v>
                </c:pt>
              </c:strCache>
            </c:strRef>
          </c:cat>
          <c:val>
            <c:numRef>
              <c:f>Sheet1!$B$2:$B$13</c:f>
              <c:numCache>
                <c:formatCode>General</c:formatCode>
                <c:ptCount val="12"/>
                <c:pt idx="0">
                  <c:v>54</c:v>
                </c:pt>
                <c:pt idx="1">
                  <c:v>49</c:v>
                </c:pt>
                <c:pt idx="2">
                  <c:v>36</c:v>
                </c:pt>
                <c:pt idx="3">
                  <c:v>30</c:v>
                </c:pt>
                <c:pt idx="4">
                  <c:v>31</c:v>
                </c:pt>
                <c:pt idx="5">
                  <c:v>8</c:v>
                </c:pt>
                <c:pt idx="6">
                  <c:v>4</c:v>
                </c:pt>
                <c:pt idx="7">
                  <c:v>6</c:v>
                </c:pt>
                <c:pt idx="8">
                  <c:v>5</c:v>
                </c:pt>
                <c:pt idx="9">
                  <c:v>4</c:v>
                </c:pt>
                <c:pt idx="10">
                  <c:v>3</c:v>
                </c:pt>
                <c:pt idx="11">
                  <c:v>7</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Labai 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Prezidento rinkimuose (2)</c:v>
                </c:pt>
                <c:pt idx="1">
                  <c:v>Seimo rinkimuose (2)</c:v>
                </c:pt>
                <c:pt idx="2">
                  <c:v>Savivaldos rinkimuose (2)</c:v>
                </c:pt>
                <c:pt idx="3">
                  <c:v>ES parlamento rinkimuose (2)</c:v>
                </c:pt>
                <c:pt idx="4">
                  <c:v>Referendumuose (2)</c:v>
                </c:pt>
                <c:pt idx="5">
                  <c:v>Mokyklos savivaldos veiklose (3)</c:v>
                </c:pt>
                <c:pt idx="6">
                  <c:v>Pasirašant peticiją (-as)</c:v>
                </c:pt>
                <c:pt idx="7">
                  <c:v>Studentų atstovybės veiklose (4)</c:v>
                </c:pt>
                <c:pt idx="8">
                  <c:v>Jaunimo organizacijos veiklose</c:v>
                </c:pt>
                <c:pt idx="9">
                  <c:v>Dalyvaujant labdaros renginiuose, aukojant įvairių paramos / labdaros akcijų metu</c:v>
                </c:pt>
                <c:pt idx="10">
                  <c:v>Vienkartinėse pilietinės akcijose (talkos ir pan.)</c:v>
                </c:pt>
                <c:pt idx="11">
                  <c:v>Seniūnaičio rinkimuose (2)</c:v>
                </c:pt>
              </c:strCache>
            </c:strRef>
          </c:cat>
          <c:val>
            <c:numRef>
              <c:f>Sheet1!$C$2:$C$13</c:f>
              <c:numCache>
                <c:formatCode>General</c:formatCode>
                <c:ptCount val="12"/>
                <c:pt idx="0">
                  <c:v>13</c:v>
                </c:pt>
                <c:pt idx="1">
                  <c:v>17</c:v>
                </c:pt>
                <c:pt idx="2">
                  <c:v>15</c:v>
                </c:pt>
                <c:pt idx="3">
                  <c:v>14</c:v>
                </c:pt>
                <c:pt idx="4">
                  <c:v>12</c:v>
                </c:pt>
                <c:pt idx="5">
                  <c:v>14</c:v>
                </c:pt>
                <c:pt idx="6">
                  <c:v>14</c:v>
                </c:pt>
                <c:pt idx="7">
                  <c:v>10</c:v>
                </c:pt>
                <c:pt idx="8">
                  <c:v>11</c:v>
                </c:pt>
                <c:pt idx="9">
                  <c:v>12</c:v>
                </c:pt>
                <c:pt idx="10">
                  <c:v>12</c:v>
                </c:pt>
                <c:pt idx="11">
                  <c:v>7</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Prezidento rinkimuose (2)</c:v>
                </c:pt>
                <c:pt idx="1">
                  <c:v>Seimo rinkimuose (2)</c:v>
                </c:pt>
                <c:pt idx="2">
                  <c:v>Savivaldos rinkimuose (2)</c:v>
                </c:pt>
                <c:pt idx="3">
                  <c:v>ES parlamento rinkimuose (2)</c:v>
                </c:pt>
                <c:pt idx="4">
                  <c:v>Referendumuose (2)</c:v>
                </c:pt>
                <c:pt idx="5">
                  <c:v>Mokyklos savivaldos veiklose (3)</c:v>
                </c:pt>
                <c:pt idx="6">
                  <c:v>Pasirašant peticiją (-as)</c:v>
                </c:pt>
                <c:pt idx="7">
                  <c:v>Studentų atstovybės veiklose (4)</c:v>
                </c:pt>
                <c:pt idx="8">
                  <c:v>Jaunimo organizacijos veiklose</c:v>
                </c:pt>
                <c:pt idx="9">
                  <c:v>Dalyvaujant labdaros renginiuose, aukojant įvairių paramos / labdaros akcijų metu</c:v>
                </c:pt>
                <c:pt idx="10">
                  <c:v>Vienkartinėse pilietinės akcijose (talkos ir pan.)</c:v>
                </c:pt>
                <c:pt idx="11">
                  <c:v>Seniūnaičio rinkimuose (2)</c:v>
                </c:pt>
              </c:strCache>
            </c:strRef>
          </c:cat>
          <c:val>
            <c:numRef>
              <c:f>Sheet1!$D$2:$D$13</c:f>
              <c:numCache>
                <c:formatCode>General</c:formatCode>
                <c:ptCount val="12"/>
                <c:pt idx="0">
                  <c:v>17</c:v>
                </c:pt>
                <c:pt idx="1">
                  <c:v>18</c:v>
                </c:pt>
                <c:pt idx="2">
                  <c:v>20</c:v>
                </c:pt>
                <c:pt idx="3">
                  <c:v>27</c:v>
                </c:pt>
                <c:pt idx="4">
                  <c:v>23</c:v>
                </c:pt>
                <c:pt idx="5">
                  <c:v>31</c:v>
                </c:pt>
                <c:pt idx="6">
                  <c:v>37</c:v>
                </c:pt>
                <c:pt idx="7">
                  <c:v>30</c:v>
                </c:pt>
                <c:pt idx="8">
                  <c:v>27</c:v>
                </c:pt>
                <c:pt idx="9">
                  <c:v>32</c:v>
                </c:pt>
                <c:pt idx="10">
                  <c:v>35</c:v>
                </c:pt>
                <c:pt idx="11">
                  <c:v>20</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Labai retai</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Prezidento rinkimuose (2)</c:v>
                </c:pt>
                <c:pt idx="1">
                  <c:v>Seimo rinkimuose (2)</c:v>
                </c:pt>
                <c:pt idx="2">
                  <c:v>Savivaldos rinkimuose (2)</c:v>
                </c:pt>
                <c:pt idx="3">
                  <c:v>ES parlamento rinkimuose (2)</c:v>
                </c:pt>
                <c:pt idx="4">
                  <c:v>Referendumuose (2)</c:v>
                </c:pt>
                <c:pt idx="5">
                  <c:v>Mokyklos savivaldos veiklose (3)</c:v>
                </c:pt>
                <c:pt idx="6">
                  <c:v>Pasirašant peticiją (-as)</c:v>
                </c:pt>
                <c:pt idx="7">
                  <c:v>Studentų atstovybės veiklose (4)</c:v>
                </c:pt>
                <c:pt idx="8">
                  <c:v>Jaunimo organizacijos veiklose</c:v>
                </c:pt>
                <c:pt idx="9">
                  <c:v>Dalyvaujant labdaros renginiuose, aukojant įvairių paramos / labdaros akcijų metu</c:v>
                </c:pt>
                <c:pt idx="10">
                  <c:v>Vienkartinėse pilietinės akcijose (talkos ir pan.)</c:v>
                </c:pt>
                <c:pt idx="11">
                  <c:v>Seniūnaičio rinkimuose (2)</c:v>
                </c:pt>
              </c:strCache>
            </c:strRef>
          </c:cat>
          <c:val>
            <c:numRef>
              <c:f>Sheet1!$E$2:$E$13</c:f>
              <c:numCache>
                <c:formatCode>General</c:formatCode>
                <c:ptCount val="12"/>
                <c:pt idx="0">
                  <c:v>5</c:v>
                </c:pt>
                <c:pt idx="1">
                  <c:v>7</c:v>
                </c:pt>
                <c:pt idx="2">
                  <c:v>11</c:v>
                </c:pt>
                <c:pt idx="3">
                  <c:v>9</c:v>
                </c:pt>
                <c:pt idx="4">
                  <c:v>10</c:v>
                </c:pt>
                <c:pt idx="5">
                  <c:v>21</c:v>
                </c:pt>
                <c:pt idx="6">
                  <c:v>20</c:v>
                </c:pt>
                <c:pt idx="7">
                  <c:v>18</c:v>
                </c:pt>
                <c:pt idx="8">
                  <c:v>15</c:v>
                </c:pt>
                <c:pt idx="9">
                  <c:v>23</c:v>
                </c:pt>
                <c:pt idx="10">
                  <c:v>23</c:v>
                </c:pt>
                <c:pt idx="11">
                  <c:v>15</c:v>
                </c:pt>
              </c:numCache>
            </c:numRef>
          </c:val>
          <c:extLst>
            <c:ext xmlns:c16="http://schemas.microsoft.com/office/drawing/2014/chart" uri="{C3380CC4-5D6E-409C-BE32-E72D297353CC}">
              <c16:uniqueId val="{00000006-9F4F-4CB0-9576-F60C63CD5B4D}"/>
            </c:ext>
          </c:extLst>
        </c:ser>
        <c:ser>
          <c:idx val="4"/>
          <c:order val="4"/>
          <c:tx>
            <c:strRef>
              <c:f>Sheet1!$F$1</c:f>
              <c:strCache>
                <c:ptCount val="1"/>
                <c:pt idx="0">
                  <c:v>Niekada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Prezidento rinkimuose (2)</c:v>
                </c:pt>
                <c:pt idx="1">
                  <c:v>Seimo rinkimuose (2)</c:v>
                </c:pt>
                <c:pt idx="2">
                  <c:v>Savivaldos rinkimuose (2)</c:v>
                </c:pt>
                <c:pt idx="3">
                  <c:v>ES parlamento rinkimuose (2)</c:v>
                </c:pt>
                <c:pt idx="4">
                  <c:v>Referendumuose (2)</c:v>
                </c:pt>
                <c:pt idx="5">
                  <c:v>Mokyklos savivaldos veiklose (3)</c:v>
                </c:pt>
                <c:pt idx="6">
                  <c:v>Pasirašant peticiją (-as)</c:v>
                </c:pt>
                <c:pt idx="7">
                  <c:v>Studentų atstovybės veiklose (4)</c:v>
                </c:pt>
                <c:pt idx="8">
                  <c:v>Jaunimo organizacijos veiklose</c:v>
                </c:pt>
                <c:pt idx="9">
                  <c:v>Dalyvaujant labdaros renginiuose, aukojant įvairių paramos / labdaros akcijų metu</c:v>
                </c:pt>
                <c:pt idx="10">
                  <c:v>Vienkartinėse pilietinės akcijose (talkos ir pan.)</c:v>
                </c:pt>
                <c:pt idx="11">
                  <c:v>Seniūnaičio rinkimuose (2)</c:v>
                </c:pt>
              </c:strCache>
            </c:strRef>
          </c:cat>
          <c:val>
            <c:numRef>
              <c:f>Sheet1!$F$2:$F$13</c:f>
              <c:numCache>
                <c:formatCode>General</c:formatCode>
                <c:ptCount val="12"/>
                <c:pt idx="0">
                  <c:v>11</c:v>
                </c:pt>
                <c:pt idx="1">
                  <c:v>9</c:v>
                </c:pt>
                <c:pt idx="2">
                  <c:v>18</c:v>
                </c:pt>
                <c:pt idx="3">
                  <c:v>20</c:v>
                </c:pt>
                <c:pt idx="4">
                  <c:v>24</c:v>
                </c:pt>
                <c:pt idx="5">
                  <c:v>26</c:v>
                </c:pt>
                <c:pt idx="6">
                  <c:v>25</c:v>
                </c:pt>
                <c:pt idx="7">
                  <c:v>36</c:v>
                </c:pt>
                <c:pt idx="8">
                  <c:v>42</c:v>
                </c:pt>
                <c:pt idx="9">
                  <c:v>29</c:v>
                </c:pt>
                <c:pt idx="10">
                  <c:v>27</c:v>
                </c:pt>
                <c:pt idx="11">
                  <c:v>51</c:v>
                </c:pt>
              </c:numCache>
            </c:numRef>
          </c:val>
          <c:extLst>
            <c:ext xmlns:c16="http://schemas.microsoft.com/office/drawing/2014/chart" uri="{C3380CC4-5D6E-409C-BE32-E72D297353CC}">
              <c16:uniqueId val="{00000007-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7.9247125148472722E-2"/>
          <c:y val="1.248281345037147E-2"/>
          <c:w val="0.8986236684087776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484939155314657"/>
          <c:y val="7.2114506679231027E-2"/>
          <c:w val="0.44052058143630507"/>
          <c:h val="0.92788549332076897"/>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Sheet1!$A$14:$A$24</c:f>
              <c:strCache>
                <c:ptCount val="11"/>
                <c:pt idx="0">
                  <c:v>Išsakant savo poziciją dalinantis informacija socialiniuose tinkluose (Instagram, Facebook, TikTok ir kt..), dalyvaujant virtualiose diskusijose ir t.t.</c:v>
                </c:pt>
                <c:pt idx="1">
                  <c:v>Savanoriaujant nevyriausybinėje organizacijoje</c:v>
                </c:pt>
                <c:pt idx="2">
                  <c:v>Vietos bendruomenės veiklose</c:v>
                </c:pt>
                <c:pt idx="3">
                  <c:v>Mokinių parlamento, Jaunimo reikalų tarybų ir kitose panašiose veiklose</c:v>
                </c:pt>
                <c:pt idx="4">
                  <c:v>Neformalių grupių ir ar judėjimų  veiklose, kai sprendžiami Jums aktualūs klausimai</c:v>
                </c:pt>
                <c:pt idx="5">
                  <c:v>Pilietinėse akcijose, protestuose, demonstracijose ir panašiose veiklose</c:v>
                </c:pt>
                <c:pt idx="6">
                  <c:v>Religinės bendruomenės veiklose</c:v>
                </c:pt>
                <c:pt idx="7">
                  <c:v>Kitų NVO veiklose</c:v>
                </c:pt>
                <c:pt idx="8">
                  <c:v>Politinės partijos / organizacijos veikloje</c:v>
                </c:pt>
                <c:pt idx="9">
                  <c:v>Profesinės sąjungos veiklose (5)</c:v>
                </c:pt>
                <c:pt idx="10">
                  <c:v>Kreipiantis į Jūsų savivaldybės Jaunimo reikalų koordinatorių ir (ar) Jaunimo reikalų tarybą Jums aktualiais klausimais</c:v>
                </c:pt>
              </c:strCache>
            </c:strRef>
          </c:cat>
          <c:val>
            <c:numRef>
              <c:f>Sheet1!$B$14:$B$24</c:f>
              <c:numCache>
                <c:formatCode>General</c:formatCode>
                <c:ptCount val="11"/>
                <c:pt idx="0">
                  <c:v>3</c:v>
                </c:pt>
                <c:pt idx="1">
                  <c:v>3</c:v>
                </c:pt>
                <c:pt idx="2">
                  <c:v>3</c:v>
                </c:pt>
                <c:pt idx="3">
                  <c:v>3</c:v>
                </c:pt>
                <c:pt idx="4">
                  <c:v>3</c:v>
                </c:pt>
                <c:pt idx="5">
                  <c:v>3</c:v>
                </c:pt>
                <c:pt idx="6">
                  <c:v>3</c:v>
                </c:pt>
                <c:pt idx="7">
                  <c:v>3</c:v>
                </c:pt>
                <c:pt idx="8">
                  <c:v>2</c:v>
                </c:pt>
                <c:pt idx="9">
                  <c:v>2</c:v>
                </c:pt>
                <c:pt idx="10">
                  <c:v>2</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Labai 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Sheet1!$A$14:$A$24</c:f>
              <c:strCache>
                <c:ptCount val="11"/>
                <c:pt idx="0">
                  <c:v>Išsakant savo poziciją dalinantis informacija socialiniuose tinkluose (Instagram, Facebook, TikTok ir kt..), dalyvaujant virtualiose diskusijose ir t.t.</c:v>
                </c:pt>
                <c:pt idx="1">
                  <c:v>Savanoriaujant nevyriausybinėje organizacijoje</c:v>
                </c:pt>
                <c:pt idx="2">
                  <c:v>Vietos bendruomenės veiklose</c:v>
                </c:pt>
                <c:pt idx="3">
                  <c:v>Mokinių parlamento, Jaunimo reikalų tarybų ir kitose panašiose veiklose</c:v>
                </c:pt>
                <c:pt idx="4">
                  <c:v>Neformalių grupių ir ar judėjimų  veiklose, kai sprendžiami Jums aktualūs klausimai</c:v>
                </c:pt>
                <c:pt idx="5">
                  <c:v>Pilietinėse akcijose, protestuose, demonstracijose ir panašiose veiklose</c:v>
                </c:pt>
                <c:pt idx="6">
                  <c:v>Religinės bendruomenės veiklose</c:v>
                </c:pt>
                <c:pt idx="7">
                  <c:v>Kitų NVO veiklose</c:v>
                </c:pt>
                <c:pt idx="8">
                  <c:v>Politinės partijos / organizacijos veikloje</c:v>
                </c:pt>
                <c:pt idx="9">
                  <c:v>Profesinės sąjungos veiklose (5)</c:v>
                </c:pt>
                <c:pt idx="10">
                  <c:v>Kreipiantis į Jūsų savivaldybės Jaunimo reikalų koordinatorių ir (ar) Jaunimo reikalų tarybą Jums aktualiais klausimais</c:v>
                </c:pt>
              </c:strCache>
            </c:strRef>
          </c:cat>
          <c:val>
            <c:numRef>
              <c:f>Sheet1!$C$14:$C$24</c:f>
              <c:numCache>
                <c:formatCode>General</c:formatCode>
                <c:ptCount val="11"/>
                <c:pt idx="0">
                  <c:v>10</c:v>
                </c:pt>
                <c:pt idx="1">
                  <c:v>10</c:v>
                </c:pt>
                <c:pt idx="2">
                  <c:v>9</c:v>
                </c:pt>
                <c:pt idx="3">
                  <c:v>7</c:v>
                </c:pt>
                <c:pt idx="4">
                  <c:v>7</c:v>
                </c:pt>
                <c:pt idx="5">
                  <c:v>5</c:v>
                </c:pt>
                <c:pt idx="6">
                  <c:v>5</c:v>
                </c:pt>
                <c:pt idx="7">
                  <c:v>5</c:v>
                </c:pt>
                <c:pt idx="8">
                  <c:v>4</c:v>
                </c:pt>
                <c:pt idx="9">
                  <c:v>2</c:v>
                </c:pt>
                <c:pt idx="10">
                  <c:v>2</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Sheet1!$A$14:$A$24</c:f>
              <c:strCache>
                <c:ptCount val="11"/>
                <c:pt idx="0">
                  <c:v>Išsakant savo poziciją dalinantis informacija socialiniuose tinkluose (Instagram, Facebook, TikTok ir kt..), dalyvaujant virtualiose diskusijose ir t.t.</c:v>
                </c:pt>
                <c:pt idx="1">
                  <c:v>Savanoriaujant nevyriausybinėje organizacijoje</c:v>
                </c:pt>
                <c:pt idx="2">
                  <c:v>Vietos bendruomenės veiklose</c:v>
                </c:pt>
                <c:pt idx="3">
                  <c:v>Mokinių parlamento, Jaunimo reikalų tarybų ir kitose panašiose veiklose</c:v>
                </c:pt>
                <c:pt idx="4">
                  <c:v>Neformalių grupių ir ar judėjimų  veiklose, kai sprendžiami Jums aktualūs klausimai</c:v>
                </c:pt>
                <c:pt idx="5">
                  <c:v>Pilietinėse akcijose, protestuose, demonstracijose ir panašiose veiklose</c:v>
                </c:pt>
                <c:pt idx="6">
                  <c:v>Religinės bendruomenės veiklose</c:v>
                </c:pt>
                <c:pt idx="7">
                  <c:v>Kitų NVO veiklose</c:v>
                </c:pt>
                <c:pt idx="8">
                  <c:v>Politinės partijos / organizacijos veikloje</c:v>
                </c:pt>
                <c:pt idx="9">
                  <c:v>Profesinės sąjungos veiklose (5)</c:v>
                </c:pt>
                <c:pt idx="10">
                  <c:v>Kreipiantis į Jūsų savivaldybės Jaunimo reikalų koordinatorių ir (ar) Jaunimo reikalų tarybą Jums aktualiais klausimais</c:v>
                </c:pt>
              </c:strCache>
            </c:strRef>
          </c:cat>
          <c:val>
            <c:numRef>
              <c:f>Sheet1!$D$14:$D$24</c:f>
              <c:numCache>
                <c:formatCode>General</c:formatCode>
                <c:ptCount val="11"/>
                <c:pt idx="0">
                  <c:v>25</c:v>
                </c:pt>
                <c:pt idx="1">
                  <c:v>24</c:v>
                </c:pt>
                <c:pt idx="2">
                  <c:v>29</c:v>
                </c:pt>
                <c:pt idx="3">
                  <c:v>18</c:v>
                </c:pt>
                <c:pt idx="4">
                  <c:v>18</c:v>
                </c:pt>
                <c:pt idx="5">
                  <c:v>23</c:v>
                </c:pt>
                <c:pt idx="6">
                  <c:v>16</c:v>
                </c:pt>
                <c:pt idx="7">
                  <c:v>18</c:v>
                </c:pt>
                <c:pt idx="8">
                  <c:v>15</c:v>
                </c:pt>
                <c:pt idx="9">
                  <c:v>9</c:v>
                </c:pt>
                <c:pt idx="10">
                  <c:v>7</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Labai retai</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Sheet1!$A$14:$A$24</c:f>
              <c:strCache>
                <c:ptCount val="11"/>
                <c:pt idx="0">
                  <c:v>Išsakant savo poziciją dalinantis informacija socialiniuose tinkluose (Instagram, Facebook, TikTok ir kt..), dalyvaujant virtualiose diskusijose ir t.t.</c:v>
                </c:pt>
                <c:pt idx="1">
                  <c:v>Savanoriaujant nevyriausybinėje organizacijoje</c:v>
                </c:pt>
                <c:pt idx="2">
                  <c:v>Vietos bendruomenės veiklose</c:v>
                </c:pt>
                <c:pt idx="3">
                  <c:v>Mokinių parlamento, Jaunimo reikalų tarybų ir kitose panašiose veiklose</c:v>
                </c:pt>
                <c:pt idx="4">
                  <c:v>Neformalių grupių ir ar judėjimų  veiklose, kai sprendžiami Jums aktualūs klausimai</c:v>
                </c:pt>
                <c:pt idx="5">
                  <c:v>Pilietinėse akcijose, protestuose, demonstracijose ir panašiose veiklose</c:v>
                </c:pt>
                <c:pt idx="6">
                  <c:v>Religinės bendruomenės veiklose</c:v>
                </c:pt>
                <c:pt idx="7">
                  <c:v>Kitų NVO veiklose</c:v>
                </c:pt>
                <c:pt idx="8">
                  <c:v>Politinės partijos / organizacijos veikloje</c:v>
                </c:pt>
                <c:pt idx="9">
                  <c:v>Profesinės sąjungos veiklose (5)</c:v>
                </c:pt>
                <c:pt idx="10">
                  <c:v>Kreipiantis į Jūsų savivaldybės Jaunimo reikalų koordinatorių ir (ar) Jaunimo reikalų tarybą Jums aktualiais klausimais</c:v>
                </c:pt>
              </c:strCache>
            </c:strRef>
          </c:cat>
          <c:val>
            <c:numRef>
              <c:f>Sheet1!$E$14:$E$24</c:f>
              <c:numCache>
                <c:formatCode>General</c:formatCode>
                <c:ptCount val="11"/>
                <c:pt idx="0">
                  <c:v>23</c:v>
                </c:pt>
                <c:pt idx="1">
                  <c:v>19</c:v>
                </c:pt>
                <c:pt idx="2">
                  <c:v>22</c:v>
                </c:pt>
                <c:pt idx="3">
                  <c:v>19</c:v>
                </c:pt>
                <c:pt idx="4">
                  <c:v>17</c:v>
                </c:pt>
                <c:pt idx="5">
                  <c:v>20</c:v>
                </c:pt>
                <c:pt idx="6">
                  <c:v>17</c:v>
                </c:pt>
                <c:pt idx="7">
                  <c:v>20</c:v>
                </c:pt>
                <c:pt idx="8">
                  <c:v>14</c:v>
                </c:pt>
                <c:pt idx="9">
                  <c:v>17</c:v>
                </c:pt>
                <c:pt idx="10">
                  <c:v>13</c:v>
                </c:pt>
              </c:numCache>
            </c:numRef>
          </c:val>
          <c:extLst>
            <c:ext xmlns:c16="http://schemas.microsoft.com/office/drawing/2014/chart" uri="{C3380CC4-5D6E-409C-BE32-E72D297353CC}">
              <c16:uniqueId val="{00000006-9F4F-4CB0-9576-F60C63CD5B4D}"/>
            </c:ext>
          </c:extLst>
        </c:ser>
        <c:ser>
          <c:idx val="4"/>
          <c:order val="4"/>
          <c:tx>
            <c:strRef>
              <c:f>Sheet1!$F$1</c:f>
              <c:strCache>
                <c:ptCount val="1"/>
                <c:pt idx="0">
                  <c:v>Niekada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Sheet1!$A$14:$A$24</c:f>
              <c:strCache>
                <c:ptCount val="11"/>
                <c:pt idx="0">
                  <c:v>Išsakant savo poziciją dalinantis informacija socialiniuose tinkluose (Instagram, Facebook, TikTok ir kt..), dalyvaujant virtualiose diskusijose ir t.t.</c:v>
                </c:pt>
                <c:pt idx="1">
                  <c:v>Savanoriaujant nevyriausybinėje organizacijoje</c:v>
                </c:pt>
                <c:pt idx="2">
                  <c:v>Vietos bendruomenės veiklose</c:v>
                </c:pt>
                <c:pt idx="3">
                  <c:v>Mokinių parlamento, Jaunimo reikalų tarybų ir kitose panašiose veiklose</c:v>
                </c:pt>
                <c:pt idx="4">
                  <c:v>Neformalių grupių ir ar judėjimų  veiklose, kai sprendžiami Jums aktualūs klausimai</c:v>
                </c:pt>
                <c:pt idx="5">
                  <c:v>Pilietinėse akcijose, protestuose, demonstracijose ir panašiose veiklose</c:v>
                </c:pt>
                <c:pt idx="6">
                  <c:v>Religinės bendruomenės veiklose</c:v>
                </c:pt>
                <c:pt idx="7">
                  <c:v>Kitų NVO veiklose</c:v>
                </c:pt>
                <c:pt idx="8">
                  <c:v>Politinės partijos / organizacijos veikloje</c:v>
                </c:pt>
                <c:pt idx="9">
                  <c:v>Profesinės sąjungos veiklose (5)</c:v>
                </c:pt>
                <c:pt idx="10">
                  <c:v>Kreipiantis į Jūsų savivaldybės Jaunimo reikalų koordinatorių ir (ar) Jaunimo reikalų tarybą Jums aktualiais klausimais</c:v>
                </c:pt>
              </c:strCache>
            </c:strRef>
          </c:cat>
          <c:val>
            <c:numRef>
              <c:f>Sheet1!$F$14:$F$24</c:f>
              <c:numCache>
                <c:formatCode>General</c:formatCode>
                <c:ptCount val="11"/>
                <c:pt idx="0">
                  <c:v>39</c:v>
                </c:pt>
                <c:pt idx="1">
                  <c:v>44</c:v>
                </c:pt>
                <c:pt idx="2">
                  <c:v>37</c:v>
                </c:pt>
                <c:pt idx="3">
                  <c:v>53</c:v>
                </c:pt>
                <c:pt idx="4">
                  <c:v>55</c:v>
                </c:pt>
                <c:pt idx="5">
                  <c:v>49</c:v>
                </c:pt>
                <c:pt idx="6">
                  <c:v>59</c:v>
                </c:pt>
                <c:pt idx="7">
                  <c:v>54</c:v>
                </c:pt>
                <c:pt idx="8">
                  <c:v>65</c:v>
                </c:pt>
                <c:pt idx="9">
                  <c:v>70</c:v>
                </c:pt>
                <c:pt idx="10">
                  <c:v>76</c:v>
                </c:pt>
              </c:numCache>
            </c:numRef>
          </c:val>
          <c:extLst>
            <c:ext xmlns:c16="http://schemas.microsoft.com/office/drawing/2014/chart" uri="{C3380CC4-5D6E-409C-BE32-E72D297353CC}">
              <c16:uniqueId val="{00000007-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7.9247125148472722E-2"/>
          <c:y val="1.248281345037147E-2"/>
          <c:w val="0.8986236684087776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6636511963643521"/>
          <c:y val="6.5677174456420503E-2"/>
          <c:w val="0.4336348803635649"/>
          <c:h val="0.90581794574825569"/>
        </c:manualLayout>
      </c:layout>
      <c:barChart>
        <c:barDir val="bar"/>
        <c:grouping val="clustered"/>
        <c:varyColors val="0"/>
        <c:ser>
          <c:idx val="0"/>
          <c:order val="0"/>
          <c:tx>
            <c:strRef>
              <c:f>Sheet1!$B$1</c:f>
              <c:strCache>
                <c:ptCount val="1"/>
                <c:pt idx="0">
                  <c:v>Series 1</c:v>
                </c:pt>
              </c:strCache>
            </c:strRef>
          </c:tx>
          <c:spPr>
            <a:solidFill>
              <a:srgbClr val="BFBFBF"/>
            </a:solidFill>
            <a:ln>
              <a:noFill/>
            </a:ln>
            <a:effectLst/>
          </c:spPr>
          <c:invertIfNegative val="0"/>
          <c:dLbls>
            <c:dLbl>
              <c:idx val="8"/>
              <c:dLblPos val="ctr"/>
              <c:showLegendKey val="0"/>
              <c:showVal val="1"/>
              <c:showCatName val="0"/>
              <c:showSerName val="0"/>
              <c:showPercent val="0"/>
              <c:showBubbleSize val="0"/>
              <c:extLst>
                <c:ext xmlns:c15="http://schemas.microsoft.com/office/drawing/2012/chart" uri="{CE6537A1-D6FC-4f65-9D91-7224C49458BB}">
                  <c15:layout>
                    <c:manualLayout>
                      <c:w val="5.6986426085957314E-3"/>
                      <c:h val="6.1248175017142997E-2"/>
                    </c:manualLayout>
                  </c15:layout>
                </c:ext>
                <c:ext xmlns:c16="http://schemas.microsoft.com/office/drawing/2014/chart" uri="{C3380CC4-5D6E-409C-BE32-E72D297353CC}">
                  <c16:uniqueId val="{00000002-5182-4C6C-A3FE-C8BB6E4A85BF}"/>
                </c:ext>
              </c:extLst>
            </c:dLbl>
            <c:dLbl>
              <c:idx val="9"/>
              <c:dLblPos val="ctr"/>
              <c:showLegendKey val="0"/>
              <c:showVal val="1"/>
              <c:showCatName val="0"/>
              <c:showSerName val="0"/>
              <c:showPercent val="0"/>
              <c:showBubbleSize val="0"/>
              <c:extLst>
                <c:ext xmlns:c15="http://schemas.microsoft.com/office/drawing/2012/chart" uri="{CE6537A1-D6FC-4f65-9D91-7224C49458BB}">
                  <c15:layout>
                    <c:manualLayout>
                      <c:w val="6.0182006927891581E-3"/>
                      <c:h val="6.1248175017142997E-2"/>
                    </c:manualLayout>
                  </c15:layout>
                </c:ext>
                <c:ext xmlns:c16="http://schemas.microsoft.com/office/drawing/2014/chart" uri="{C3380CC4-5D6E-409C-BE32-E72D297353CC}">
                  <c16:uniqueId val="{00000000-1D17-4627-B8AB-2CF34858CFCF}"/>
                </c:ext>
              </c:extLst>
            </c:dLbl>
            <c:dLbl>
              <c:idx val="10"/>
              <c:dLblPos val="ctr"/>
              <c:showLegendKey val="0"/>
              <c:showVal val="1"/>
              <c:showCatName val="0"/>
              <c:showSerName val="0"/>
              <c:showPercent val="0"/>
              <c:showBubbleSize val="0"/>
              <c:extLst>
                <c:ext xmlns:c15="http://schemas.microsoft.com/office/drawing/2012/chart" uri="{CE6537A1-D6FC-4f65-9D91-7224C49458BB}">
                  <c15:layout>
                    <c:manualLayout>
                      <c:w val="5.6986426085957314E-3"/>
                      <c:h val="6.1248175017142997E-2"/>
                    </c:manualLayout>
                  </c15:layout>
                </c:ext>
                <c:ext xmlns:c16="http://schemas.microsoft.com/office/drawing/2014/chart" uri="{C3380CC4-5D6E-409C-BE32-E72D297353CC}">
                  <c16:uniqueId val="{00000003-5182-4C6C-A3FE-C8BB6E4A85BF}"/>
                </c:ext>
              </c:extLst>
            </c:dLbl>
            <c:dLbl>
              <c:idx val="11"/>
              <c:layout>
                <c:manualLayout>
                  <c:x val="-2.89090191248699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91-4A00-AE4F-9223039AC7EC}"/>
                </c:ext>
              </c:extLst>
            </c:dLbl>
            <c:dLbl>
              <c:idx val="13"/>
              <c:dLblPos val="ctr"/>
              <c:showLegendKey val="0"/>
              <c:showVal val="1"/>
              <c:showCatName val="0"/>
              <c:showSerName val="0"/>
              <c:showPercent val="0"/>
              <c:showBubbleSize val="0"/>
              <c:extLst>
                <c:ext xmlns:c15="http://schemas.microsoft.com/office/drawing/2012/chart" uri="{CE6537A1-D6FC-4f65-9D91-7224C49458BB}">
                  <c15:layout>
                    <c:manualLayout>
                      <c:w val="2.6517305488198323E-2"/>
                      <c:h val="6.1248175017142997E-2"/>
                    </c:manualLayout>
                  </c15:layout>
                </c:ext>
                <c:ext xmlns:c16="http://schemas.microsoft.com/office/drawing/2014/chart" uri="{C3380CC4-5D6E-409C-BE32-E72D297353CC}">
                  <c16:uniqueId val="{00000004-5182-4C6C-A3FE-C8BB6E4A85BF}"/>
                </c:ext>
              </c:extLst>
            </c:dLbl>
            <c:dLbl>
              <c:idx val="14"/>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1-5182-4C6C-A3FE-C8BB6E4A85BF}"/>
                </c:ext>
              </c:extLst>
            </c:dLbl>
            <c:dLbl>
              <c:idx val="15"/>
              <c:dLblPos val="ctr"/>
              <c:showLegendKey val="0"/>
              <c:showVal val="1"/>
              <c:showCatName val="0"/>
              <c:showSerName val="0"/>
              <c:showPercent val="0"/>
              <c:showBubbleSize val="0"/>
              <c:extLst>
                <c:ext xmlns:c15="http://schemas.microsoft.com/office/drawing/2012/chart" uri="{CE6537A1-D6FC-4f65-9D91-7224C49458BB}">
                  <c15:layout>
                    <c:manualLayout>
                      <c:w val="2.6517305488198323E-2"/>
                      <c:h val="6.1248175017142997E-2"/>
                    </c:manualLayout>
                  </c15:layout>
                </c:ext>
                <c:ext xmlns:c16="http://schemas.microsoft.com/office/drawing/2014/chart" uri="{C3380CC4-5D6E-409C-BE32-E72D297353CC}">
                  <c16:uniqueId val="{00000005-5182-4C6C-A3FE-C8BB6E4A85BF}"/>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Vyras</c:v>
                </c:pt>
                <c:pt idx="1">
                  <c:v>Moteris</c:v>
                </c:pt>
                <c:pt idx="3">
                  <c:v>14-18 m.</c:v>
                </c:pt>
                <c:pt idx="4">
                  <c:v>19-24 m.</c:v>
                </c:pt>
                <c:pt idx="5">
                  <c:v>25-29 m.</c:v>
                </c:pt>
                <c:pt idx="7">
                  <c:v>Mokausi bendrojo ugdymo mokykloje</c:v>
                </c:pt>
                <c:pt idx="8">
                  <c:v>Mokausi profesinėje mokykloje</c:v>
                </c:pt>
                <c:pt idx="9">
                  <c:v>Studijuoju kolegijoje</c:v>
                </c:pt>
                <c:pt idx="10">
                  <c:v>Studijuoju universitete</c:v>
                </c:pt>
                <c:pt idx="11">
                  <c:v>Studijuoju universitete, kolegijoje ir dirbu</c:v>
                </c:pt>
                <c:pt idx="12">
                  <c:v>Dirbu pagal darbo sutartį</c:v>
                </c:pt>
                <c:pt idx="13">
                  <c:v>Turiu nuosavą verslą / dirbu pagal individualios pažymėjimą</c:v>
                </c:pt>
                <c:pt idx="14">
                  <c:v>Atlieku karo tarnybą</c:v>
                </c:pt>
                <c:pt idx="15">
                  <c:v>Esu vaiko priežiūros atostogose</c:v>
                </c:pt>
                <c:pt idx="16">
                  <c:v>Niekur nedirbu, nesimokau ir nestudijuoju</c:v>
                </c:pt>
              </c:strCache>
            </c:strRef>
          </c:cat>
          <c:val>
            <c:numRef>
              <c:f>Sheet1!$B$2:$B$18</c:f>
              <c:numCache>
                <c:formatCode>###0.0</c:formatCode>
                <c:ptCount val="17"/>
                <c:pt idx="0">
                  <c:v>52</c:v>
                </c:pt>
                <c:pt idx="1">
                  <c:v>48</c:v>
                </c:pt>
                <c:pt idx="3">
                  <c:v>33</c:v>
                </c:pt>
                <c:pt idx="4">
                  <c:v>34</c:v>
                </c:pt>
                <c:pt idx="5">
                  <c:v>33</c:v>
                </c:pt>
                <c:pt idx="7">
                  <c:v>31</c:v>
                </c:pt>
                <c:pt idx="8">
                  <c:v>6</c:v>
                </c:pt>
                <c:pt idx="9">
                  <c:v>6</c:v>
                </c:pt>
                <c:pt idx="10" formatCode="General">
                  <c:v>6</c:v>
                </c:pt>
                <c:pt idx="11" formatCode="General">
                  <c:v>10</c:v>
                </c:pt>
                <c:pt idx="12" formatCode="General">
                  <c:v>26</c:v>
                </c:pt>
                <c:pt idx="13" formatCode="General">
                  <c:v>3</c:v>
                </c:pt>
                <c:pt idx="14" formatCode="General">
                  <c:v>0.3</c:v>
                </c:pt>
                <c:pt idx="15" formatCode="General">
                  <c:v>3</c:v>
                </c:pt>
                <c:pt idx="16" formatCode="General">
                  <c:v>9</c:v>
                </c:pt>
              </c:numCache>
            </c:numRef>
          </c:val>
          <c:extLst>
            <c:ext xmlns:c16="http://schemas.microsoft.com/office/drawing/2014/chart" uri="{C3380CC4-5D6E-409C-BE32-E72D297353CC}">
              <c16:uniqueId val="{00000000-705C-4911-9A3C-77B69B77FF88}"/>
            </c:ext>
          </c:extLst>
        </c:ser>
        <c:ser>
          <c:idx val="1"/>
          <c:order val="1"/>
          <c:tx>
            <c:strRef>
              <c:f>Sheet1!$C$1</c:f>
              <c:strCache>
                <c:ptCount val="1"/>
                <c:pt idx="0">
                  <c:v>Series 2</c:v>
                </c:pt>
              </c:strCache>
            </c:strRef>
          </c:tx>
          <c:spPr>
            <a:noFill/>
            <a:ln>
              <a:noFill/>
            </a:ln>
            <a:effectLst/>
          </c:spPr>
          <c:invertIfNegative val="0"/>
          <c:cat>
            <c:strRef>
              <c:f>Sheet1!$A$2:$A$18</c:f>
              <c:strCache>
                <c:ptCount val="17"/>
                <c:pt idx="0">
                  <c:v>Vyras</c:v>
                </c:pt>
                <c:pt idx="1">
                  <c:v>Moteris</c:v>
                </c:pt>
                <c:pt idx="3">
                  <c:v>14-18 m.</c:v>
                </c:pt>
                <c:pt idx="4">
                  <c:v>19-24 m.</c:v>
                </c:pt>
                <c:pt idx="5">
                  <c:v>25-29 m.</c:v>
                </c:pt>
                <c:pt idx="7">
                  <c:v>Mokausi bendrojo ugdymo mokykloje</c:v>
                </c:pt>
                <c:pt idx="8">
                  <c:v>Mokausi profesinėje mokykloje</c:v>
                </c:pt>
                <c:pt idx="9">
                  <c:v>Studijuoju kolegijoje</c:v>
                </c:pt>
                <c:pt idx="10">
                  <c:v>Studijuoju universitete</c:v>
                </c:pt>
                <c:pt idx="11">
                  <c:v>Studijuoju universitete, kolegijoje ir dirbu</c:v>
                </c:pt>
                <c:pt idx="12">
                  <c:v>Dirbu pagal darbo sutartį</c:v>
                </c:pt>
                <c:pt idx="13">
                  <c:v>Turiu nuosavą verslą / dirbu pagal individualios pažymėjimą</c:v>
                </c:pt>
                <c:pt idx="14">
                  <c:v>Atlieku karo tarnybą</c:v>
                </c:pt>
                <c:pt idx="15">
                  <c:v>Esu vaiko priežiūros atostogose</c:v>
                </c:pt>
                <c:pt idx="16">
                  <c:v>Niekur nedirbu, nesimokau ir nestudijuoju</c:v>
                </c:pt>
              </c:strCache>
            </c:strRef>
          </c:cat>
          <c:val>
            <c:numRef>
              <c:f>Sheet1!$C$2:$C$18</c:f>
              <c:numCache>
                <c:formatCode>General</c:formatCode>
                <c:ptCount val="17"/>
                <c:pt idx="0">
                  <c:v>100</c:v>
                </c:pt>
                <c:pt idx="16" formatCode="###0.0">
                  <c:v>100.3</c:v>
                </c:pt>
              </c:numCache>
            </c:numRef>
          </c:val>
          <c:extLst>
            <c:ext xmlns:c16="http://schemas.microsoft.com/office/drawing/2014/chart" uri="{C3380CC4-5D6E-409C-BE32-E72D297353CC}">
              <c16:uniqueId val="{00000001-705C-4911-9A3C-77B69B77FF88}"/>
            </c:ext>
          </c:extLst>
        </c:ser>
        <c:dLbls>
          <c:showLegendKey val="0"/>
          <c:showVal val="0"/>
          <c:showCatName val="0"/>
          <c:showSerName val="0"/>
          <c:showPercent val="0"/>
          <c:showBubbleSize val="0"/>
        </c:dLbls>
        <c:gapWidth val="0"/>
        <c:overlap val="35"/>
        <c:axId val="492528512"/>
        <c:axId val="492529344"/>
      </c:barChart>
      <c:catAx>
        <c:axId val="492528512"/>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lt-LT"/>
          </a:p>
        </c:txPr>
        <c:crossAx val="492529344"/>
        <c:crosses val="autoZero"/>
        <c:auto val="1"/>
        <c:lblAlgn val="ctr"/>
        <c:lblOffset val="100"/>
        <c:noMultiLvlLbl val="0"/>
      </c:catAx>
      <c:valAx>
        <c:axId val="492529344"/>
        <c:scaling>
          <c:orientation val="minMax"/>
        </c:scaling>
        <c:delete val="1"/>
        <c:axPos val="t"/>
        <c:numFmt formatCode="###0.0" sourceLinked="1"/>
        <c:majorTickMark val="none"/>
        <c:minorTickMark val="none"/>
        <c:tickLblPos val="nextTo"/>
        <c:crossAx val="49252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7.0601811600339223E-2"/>
                  <c:y val="-2.60243501852954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7.0601811600339195E-2"/>
                  <c:y val="-5.85547879169147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7.0601811600339195E-2"/>
                  <c:y val="2.9277393958457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6.5676103814269013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1.6419025953567253E-2"/>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54</c:v>
                </c:pt>
                <c:pt idx="1">
                  <c:v>13</c:v>
                </c:pt>
                <c:pt idx="2">
                  <c:v>17</c:v>
                </c:pt>
                <c:pt idx="3">
                  <c:v>5</c:v>
                </c:pt>
                <c:pt idx="4">
                  <c:v>11</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D30-4410-93BD-530B8DE783CE}"/>
              </c:ext>
            </c:extLst>
          </c:dPt>
          <c:dPt>
            <c:idx val="1"/>
            <c:bubble3D val="0"/>
            <c:spPr>
              <a:solidFill>
                <a:schemeClr val="accent2"/>
              </a:solidFill>
              <a:ln>
                <a:noFill/>
              </a:ln>
              <a:effectLst/>
            </c:spPr>
            <c:extLst>
              <c:ext xmlns:c16="http://schemas.microsoft.com/office/drawing/2014/chart" uri="{C3380CC4-5D6E-409C-BE32-E72D297353CC}">
                <c16:uniqueId val="{00000003-FD30-4410-93BD-530B8DE783CE}"/>
              </c:ext>
            </c:extLst>
          </c:dPt>
          <c:dPt>
            <c:idx val="2"/>
            <c:bubble3D val="0"/>
            <c:spPr>
              <a:solidFill>
                <a:schemeClr val="accent3"/>
              </a:solidFill>
              <a:ln>
                <a:noFill/>
              </a:ln>
              <a:effectLst/>
            </c:spPr>
            <c:extLst>
              <c:ext xmlns:c16="http://schemas.microsoft.com/office/drawing/2014/chart" uri="{C3380CC4-5D6E-409C-BE32-E72D297353CC}">
                <c16:uniqueId val="{00000005-FD30-4410-93BD-530B8DE783CE}"/>
              </c:ext>
            </c:extLst>
          </c:dPt>
          <c:dPt>
            <c:idx val="3"/>
            <c:bubble3D val="0"/>
            <c:spPr>
              <a:solidFill>
                <a:srgbClr val="5EE7E6"/>
              </a:solidFill>
              <a:ln>
                <a:noFill/>
              </a:ln>
              <a:effectLst/>
            </c:spPr>
            <c:extLst>
              <c:ext xmlns:c16="http://schemas.microsoft.com/office/drawing/2014/chart" uri="{C3380CC4-5D6E-409C-BE32-E72D297353CC}">
                <c16:uniqueId val="{00000007-FD30-4410-93BD-530B8DE783C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FD30-4410-93BD-530B8DE783CE}"/>
              </c:ext>
            </c:extLst>
          </c:dPt>
          <c:dLbls>
            <c:dLbl>
              <c:idx val="0"/>
              <c:layout>
                <c:manualLayout>
                  <c:x val="-7.0601811600339223E-2"/>
                  <c:y val="-2.60243501852954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D30-4410-93BD-530B8DE783CE}"/>
                </c:ext>
              </c:extLst>
            </c:dLbl>
            <c:dLbl>
              <c:idx val="1"/>
              <c:layout>
                <c:manualLayout>
                  <c:x val="7.0601811600339195E-2"/>
                  <c:y val="-5.85547879169147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D30-4410-93BD-530B8DE783CE}"/>
                </c:ext>
              </c:extLst>
            </c:dLbl>
            <c:dLbl>
              <c:idx val="2"/>
              <c:layout>
                <c:manualLayout>
                  <c:x val="7.0601811600339195E-2"/>
                  <c:y val="2.9277393958457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D30-4410-93BD-530B8DE783CE}"/>
                </c:ext>
              </c:extLst>
            </c:dLbl>
            <c:dLbl>
              <c:idx val="3"/>
              <c:layout>
                <c:manualLayout>
                  <c:x val="6.5676103814269013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D30-4410-93BD-530B8DE783CE}"/>
                </c:ext>
              </c:extLst>
            </c:dLbl>
            <c:dLbl>
              <c:idx val="4"/>
              <c:layout>
                <c:manualLayout>
                  <c:x val="1.6419025953567253E-2"/>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D30-4410-93BD-530B8DE783C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49</c:v>
                </c:pt>
                <c:pt idx="1">
                  <c:v>17</c:v>
                </c:pt>
                <c:pt idx="2">
                  <c:v>18</c:v>
                </c:pt>
                <c:pt idx="3">
                  <c:v>7</c:v>
                </c:pt>
                <c:pt idx="4">
                  <c:v>9</c:v>
                </c:pt>
              </c:numCache>
            </c:numRef>
          </c:val>
          <c:extLst>
            <c:ext xmlns:c16="http://schemas.microsoft.com/office/drawing/2014/chart" uri="{C3380CC4-5D6E-409C-BE32-E72D297353CC}">
              <c16:uniqueId val="{0000000A-FD30-4410-93BD-530B8DE783C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6372-47C7-8A43-0C76CB58DB7A}"/>
              </c:ext>
            </c:extLst>
          </c:dPt>
          <c:dPt>
            <c:idx val="1"/>
            <c:bubble3D val="0"/>
            <c:spPr>
              <a:solidFill>
                <a:schemeClr val="accent2"/>
              </a:solidFill>
              <a:ln>
                <a:noFill/>
              </a:ln>
              <a:effectLst/>
            </c:spPr>
            <c:extLst>
              <c:ext xmlns:c16="http://schemas.microsoft.com/office/drawing/2014/chart" uri="{C3380CC4-5D6E-409C-BE32-E72D297353CC}">
                <c16:uniqueId val="{00000003-6372-47C7-8A43-0C76CB58DB7A}"/>
              </c:ext>
            </c:extLst>
          </c:dPt>
          <c:dPt>
            <c:idx val="2"/>
            <c:bubble3D val="0"/>
            <c:spPr>
              <a:solidFill>
                <a:schemeClr val="accent3"/>
              </a:solidFill>
              <a:ln>
                <a:noFill/>
              </a:ln>
              <a:effectLst/>
            </c:spPr>
            <c:extLst>
              <c:ext xmlns:c16="http://schemas.microsoft.com/office/drawing/2014/chart" uri="{C3380CC4-5D6E-409C-BE32-E72D297353CC}">
                <c16:uniqueId val="{00000005-6372-47C7-8A43-0C76CB58DB7A}"/>
              </c:ext>
            </c:extLst>
          </c:dPt>
          <c:dPt>
            <c:idx val="3"/>
            <c:bubble3D val="0"/>
            <c:spPr>
              <a:solidFill>
                <a:srgbClr val="5EE7E6"/>
              </a:solidFill>
              <a:ln>
                <a:noFill/>
              </a:ln>
              <a:effectLst/>
            </c:spPr>
            <c:extLst>
              <c:ext xmlns:c16="http://schemas.microsoft.com/office/drawing/2014/chart" uri="{C3380CC4-5D6E-409C-BE32-E72D297353CC}">
                <c16:uniqueId val="{00000007-6372-47C7-8A43-0C76CB58DB7A}"/>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6372-47C7-8A43-0C76CB58DB7A}"/>
              </c:ext>
            </c:extLst>
          </c:dPt>
          <c:dLbls>
            <c:dLbl>
              <c:idx val="0"/>
              <c:layout>
                <c:manualLayout>
                  <c:x val="-7.0601811600339223E-2"/>
                  <c:y val="-2.60243501852954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372-47C7-8A43-0C76CB58DB7A}"/>
                </c:ext>
              </c:extLst>
            </c:dLbl>
            <c:dLbl>
              <c:idx val="1"/>
              <c:layout>
                <c:manualLayout>
                  <c:x val="-1.6419025953567312E-2"/>
                  <c:y val="-0.110603488287505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372-47C7-8A43-0C76CB58DB7A}"/>
                </c:ext>
              </c:extLst>
            </c:dLbl>
            <c:dLbl>
              <c:idx val="2"/>
              <c:layout>
                <c:manualLayout>
                  <c:x val="5.9108493432842114E-2"/>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372-47C7-8A43-0C76CB58DB7A}"/>
                </c:ext>
              </c:extLst>
            </c:dLbl>
            <c:dLbl>
              <c:idx val="3"/>
              <c:layout>
                <c:manualLayout>
                  <c:x val="8.8662740149263161E-2"/>
                  <c:y val="3.25304377316192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372-47C7-8A43-0C76CB58DB7A}"/>
                </c:ext>
              </c:extLst>
            </c:dLbl>
            <c:dLbl>
              <c:idx val="4"/>
              <c:layout>
                <c:manualLayout>
                  <c:x val="5.5824688242128544E-2"/>
                  <c:y val="0.1236156633801532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372-47C7-8A43-0C76CB58DB7A}"/>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36</c:v>
                </c:pt>
                <c:pt idx="1">
                  <c:v>15</c:v>
                </c:pt>
                <c:pt idx="2">
                  <c:v>20</c:v>
                </c:pt>
                <c:pt idx="3">
                  <c:v>11</c:v>
                </c:pt>
                <c:pt idx="4">
                  <c:v>18</c:v>
                </c:pt>
              </c:numCache>
            </c:numRef>
          </c:val>
          <c:extLst>
            <c:ext xmlns:c16="http://schemas.microsoft.com/office/drawing/2014/chart" uri="{C3380CC4-5D6E-409C-BE32-E72D297353CC}">
              <c16:uniqueId val="{0000000A-6372-47C7-8A43-0C76CB58DB7A}"/>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35C-4245-B1B8-977093E50355}"/>
              </c:ext>
            </c:extLst>
          </c:dPt>
          <c:dPt>
            <c:idx val="1"/>
            <c:bubble3D val="0"/>
            <c:spPr>
              <a:solidFill>
                <a:schemeClr val="accent2"/>
              </a:solidFill>
              <a:ln>
                <a:noFill/>
              </a:ln>
              <a:effectLst/>
            </c:spPr>
            <c:extLst>
              <c:ext xmlns:c16="http://schemas.microsoft.com/office/drawing/2014/chart" uri="{C3380CC4-5D6E-409C-BE32-E72D297353CC}">
                <c16:uniqueId val="{00000003-F35C-4245-B1B8-977093E50355}"/>
              </c:ext>
            </c:extLst>
          </c:dPt>
          <c:dPt>
            <c:idx val="2"/>
            <c:bubble3D val="0"/>
            <c:spPr>
              <a:solidFill>
                <a:schemeClr val="accent3"/>
              </a:solidFill>
              <a:ln>
                <a:noFill/>
              </a:ln>
              <a:effectLst/>
            </c:spPr>
            <c:extLst>
              <c:ext xmlns:c16="http://schemas.microsoft.com/office/drawing/2014/chart" uri="{C3380CC4-5D6E-409C-BE32-E72D297353CC}">
                <c16:uniqueId val="{00000005-F35C-4245-B1B8-977093E50355}"/>
              </c:ext>
            </c:extLst>
          </c:dPt>
          <c:dPt>
            <c:idx val="3"/>
            <c:bubble3D val="0"/>
            <c:spPr>
              <a:solidFill>
                <a:srgbClr val="5EE7E6"/>
              </a:solidFill>
              <a:ln>
                <a:noFill/>
              </a:ln>
              <a:effectLst/>
            </c:spPr>
            <c:extLst>
              <c:ext xmlns:c16="http://schemas.microsoft.com/office/drawing/2014/chart" uri="{C3380CC4-5D6E-409C-BE32-E72D297353CC}">
                <c16:uniqueId val="{00000007-F35C-4245-B1B8-977093E50355}"/>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F35C-4245-B1B8-977093E50355}"/>
              </c:ext>
            </c:extLst>
          </c:dPt>
          <c:dLbls>
            <c:dLbl>
              <c:idx val="0"/>
              <c:layout>
                <c:manualLayout>
                  <c:x val="-7.0601811600339223E-2"/>
                  <c:y val="-2.60243501852954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35C-4245-B1B8-977093E50355}"/>
                </c:ext>
              </c:extLst>
            </c:dLbl>
            <c:dLbl>
              <c:idx val="1"/>
              <c:layout>
                <c:manualLayout>
                  <c:x val="-4.9257077860702363E-3"/>
                  <c:y val="-0.1216748513589526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35C-4245-B1B8-977093E50355}"/>
                </c:ext>
              </c:extLst>
            </c:dLbl>
            <c:dLbl>
              <c:idx val="2"/>
              <c:layout>
                <c:manualLayout>
                  <c:x val="7.0601811600339195E-2"/>
                  <c:y val="-1.301217509264771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35C-4245-B1B8-977093E50355}"/>
                </c:ext>
              </c:extLst>
            </c:dLbl>
            <c:dLbl>
              <c:idx val="3"/>
              <c:layout>
                <c:manualLayout>
                  <c:x val="7.3885616791052641E-2"/>
                  <c:y val="0.1008443569680196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35C-4245-B1B8-977093E50355}"/>
                </c:ext>
              </c:extLst>
            </c:dLbl>
            <c:dLbl>
              <c:idx val="4"/>
              <c:layout>
                <c:manualLayout>
                  <c:x val="-1.6419025953567312E-2"/>
                  <c:y val="0.1333747946996390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35C-4245-B1B8-977093E50355}"/>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30</c:v>
                </c:pt>
                <c:pt idx="1">
                  <c:v>14</c:v>
                </c:pt>
                <c:pt idx="2">
                  <c:v>27</c:v>
                </c:pt>
                <c:pt idx="3">
                  <c:v>9</c:v>
                </c:pt>
                <c:pt idx="4">
                  <c:v>20</c:v>
                </c:pt>
              </c:numCache>
            </c:numRef>
          </c:val>
          <c:extLst>
            <c:ext xmlns:c16="http://schemas.microsoft.com/office/drawing/2014/chart" uri="{C3380CC4-5D6E-409C-BE32-E72D297353CC}">
              <c16:uniqueId val="{0000000A-F35C-4245-B1B8-977093E50355}"/>
            </c:ext>
          </c:extLst>
        </c:ser>
        <c:dLbls>
          <c:showLegendKey val="0"/>
          <c:showVal val="0"/>
          <c:showCatName val="0"/>
          <c:showSerName val="0"/>
          <c:showPercent val="0"/>
          <c:showBubbleSize val="0"/>
          <c:showLeaderLines val="0"/>
        </c:dLbls>
        <c:firstSliceAng val="224"/>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1248-46DE-B905-25C93A633039}"/>
              </c:ext>
            </c:extLst>
          </c:dPt>
          <c:dPt>
            <c:idx val="1"/>
            <c:bubble3D val="0"/>
            <c:spPr>
              <a:solidFill>
                <a:schemeClr val="accent2"/>
              </a:solidFill>
              <a:ln>
                <a:noFill/>
              </a:ln>
              <a:effectLst/>
            </c:spPr>
            <c:extLst>
              <c:ext xmlns:c16="http://schemas.microsoft.com/office/drawing/2014/chart" uri="{C3380CC4-5D6E-409C-BE32-E72D297353CC}">
                <c16:uniqueId val="{00000003-1248-46DE-B905-25C93A633039}"/>
              </c:ext>
            </c:extLst>
          </c:dPt>
          <c:dPt>
            <c:idx val="2"/>
            <c:bubble3D val="0"/>
            <c:spPr>
              <a:solidFill>
                <a:schemeClr val="accent3"/>
              </a:solidFill>
              <a:ln>
                <a:noFill/>
              </a:ln>
              <a:effectLst/>
            </c:spPr>
            <c:extLst>
              <c:ext xmlns:c16="http://schemas.microsoft.com/office/drawing/2014/chart" uri="{C3380CC4-5D6E-409C-BE32-E72D297353CC}">
                <c16:uniqueId val="{00000005-1248-46DE-B905-25C93A633039}"/>
              </c:ext>
            </c:extLst>
          </c:dPt>
          <c:dPt>
            <c:idx val="3"/>
            <c:bubble3D val="0"/>
            <c:spPr>
              <a:solidFill>
                <a:srgbClr val="5EE7E6"/>
              </a:solidFill>
              <a:ln>
                <a:noFill/>
              </a:ln>
              <a:effectLst/>
            </c:spPr>
            <c:extLst>
              <c:ext xmlns:c16="http://schemas.microsoft.com/office/drawing/2014/chart" uri="{C3380CC4-5D6E-409C-BE32-E72D297353CC}">
                <c16:uniqueId val="{00000007-1248-46DE-B905-25C93A633039}"/>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1248-46DE-B905-25C93A633039}"/>
              </c:ext>
            </c:extLst>
          </c:dPt>
          <c:dLbls>
            <c:dLbl>
              <c:idx val="0"/>
              <c:layout>
                <c:manualLayout>
                  <c:x val="-7.0601811600339223E-2"/>
                  <c:y val="-2.60243501852954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248-46DE-B905-25C93A633039}"/>
                </c:ext>
              </c:extLst>
            </c:dLbl>
            <c:dLbl>
              <c:idx val="1"/>
              <c:layout>
                <c:manualLayout>
                  <c:x val="-1.3135220762853863E-2"/>
                  <c:y val="-0.113856532060667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248-46DE-B905-25C93A633039}"/>
                </c:ext>
              </c:extLst>
            </c:dLbl>
            <c:dLbl>
              <c:idx val="2"/>
              <c:layout>
                <c:manualLayout>
                  <c:x val="6.0750396028198837E-2"/>
                  <c:y val="-7.482000678272436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248-46DE-B905-25C93A633039}"/>
                </c:ext>
              </c:extLst>
            </c:dLbl>
            <c:dLbl>
              <c:idx val="3"/>
              <c:layout>
                <c:manualLayout>
                  <c:x val="8.7020837553906438E-2"/>
                  <c:y val="3.90365252779431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248-46DE-B905-25C93A633039}"/>
                </c:ext>
              </c:extLst>
            </c:dLbl>
            <c:dLbl>
              <c:idx val="4"/>
              <c:layout>
                <c:manualLayout>
                  <c:x val="1.6419025953567253E-2"/>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248-46DE-B905-25C93A633039}"/>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31</c:v>
                </c:pt>
                <c:pt idx="1">
                  <c:v>12</c:v>
                </c:pt>
                <c:pt idx="2">
                  <c:v>23</c:v>
                </c:pt>
                <c:pt idx="3">
                  <c:v>10</c:v>
                </c:pt>
                <c:pt idx="4">
                  <c:v>24</c:v>
                </c:pt>
              </c:numCache>
            </c:numRef>
          </c:val>
          <c:extLst>
            <c:ext xmlns:c16="http://schemas.microsoft.com/office/drawing/2014/chart" uri="{C3380CC4-5D6E-409C-BE32-E72D297353CC}">
              <c16:uniqueId val="{0000000A-1248-46DE-B905-25C93A633039}"/>
            </c:ext>
          </c:extLst>
        </c:ser>
        <c:dLbls>
          <c:showLegendKey val="0"/>
          <c:showVal val="0"/>
          <c:showCatName val="0"/>
          <c:showSerName val="0"/>
          <c:showPercent val="0"/>
          <c:showBubbleSize val="0"/>
          <c:showLeaderLines val="0"/>
        </c:dLbls>
        <c:firstSliceAng val="21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61B-498B-B853-EDE0DC02D02E}"/>
              </c:ext>
            </c:extLst>
          </c:dPt>
          <c:dPt>
            <c:idx val="1"/>
            <c:bubble3D val="0"/>
            <c:spPr>
              <a:solidFill>
                <a:schemeClr val="accent2"/>
              </a:solidFill>
              <a:ln>
                <a:noFill/>
              </a:ln>
              <a:effectLst/>
            </c:spPr>
            <c:extLst>
              <c:ext xmlns:c16="http://schemas.microsoft.com/office/drawing/2014/chart" uri="{C3380CC4-5D6E-409C-BE32-E72D297353CC}">
                <c16:uniqueId val="{00000003-A61B-498B-B853-EDE0DC02D02E}"/>
              </c:ext>
            </c:extLst>
          </c:dPt>
          <c:dPt>
            <c:idx val="2"/>
            <c:bubble3D val="0"/>
            <c:spPr>
              <a:solidFill>
                <a:schemeClr val="accent3"/>
              </a:solidFill>
              <a:ln>
                <a:noFill/>
              </a:ln>
              <a:effectLst/>
            </c:spPr>
            <c:extLst>
              <c:ext xmlns:c16="http://schemas.microsoft.com/office/drawing/2014/chart" uri="{C3380CC4-5D6E-409C-BE32-E72D297353CC}">
                <c16:uniqueId val="{00000005-A61B-498B-B853-EDE0DC02D02E}"/>
              </c:ext>
            </c:extLst>
          </c:dPt>
          <c:dPt>
            <c:idx val="3"/>
            <c:bubble3D val="0"/>
            <c:spPr>
              <a:solidFill>
                <a:srgbClr val="5EE7E6"/>
              </a:solidFill>
              <a:ln>
                <a:noFill/>
              </a:ln>
              <a:effectLst/>
            </c:spPr>
            <c:extLst>
              <c:ext xmlns:c16="http://schemas.microsoft.com/office/drawing/2014/chart" uri="{C3380CC4-5D6E-409C-BE32-E72D297353CC}">
                <c16:uniqueId val="{00000007-A61B-498B-B853-EDE0DC02D0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A61B-498B-B853-EDE0DC02D02E}"/>
              </c:ext>
            </c:extLst>
          </c:dPt>
          <c:dLbls>
            <c:dLbl>
              <c:idx val="0"/>
              <c:layout>
                <c:manualLayout>
                  <c:x val="-7.3885616791052641E-2"/>
                  <c:y val="1.62652188658095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61B-498B-B853-EDE0DC02D02E}"/>
                </c:ext>
              </c:extLst>
            </c:dLbl>
            <c:dLbl>
              <c:idx val="1"/>
              <c:layout>
                <c:manualLayout>
                  <c:x val="-8.2095129767836297E-2"/>
                  <c:y val="-4.554261282426695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61B-498B-B853-EDE0DC02D02E}"/>
                </c:ext>
              </c:extLst>
            </c:dLbl>
            <c:dLbl>
              <c:idx val="2"/>
              <c:layout>
                <c:manualLayout>
                  <c:x val="5.5824688242128662E-2"/>
                  <c:y val="-0.110603488287505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61B-498B-B853-EDE0DC02D02E}"/>
                </c:ext>
              </c:extLst>
            </c:dLbl>
            <c:dLbl>
              <c:idx val="3"/>
              <c:layout>
                <c:manualLayout>
                  <c:x val="8.3737032363192868E-2"/>
                  <c:y val="6.18078316900766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61B-498B-B853-EDE0DC02D02E}"/>
                </c:ext>
              </c:extLst>
            </c:dLbl>
            <c:dLbl>
              <c:idx val="4"/>
              <c:layout>
                <c:manualLayout>
                  <c:x val="-3.2838051907134506E-2"/>
                  <c:y val="0.113856532060667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61B-498B-B853-EDE0DC02D0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8</c:v>
                </c:pt>
                <c:pt idx="1">
                  <c:v>14</c:v>
                </c:pt>
                <c:pt idx="2">
                  <c:v>31</c:v>
                </c:pt>
                <c:pt idx="3">
                  <c:v>21</c:v>
                </c:pt>
                <c:pt idx="4">
                  <c:v>26</c:v>
                </c:pt>
              </c:numCache>
            </c:numRef>
          </c:val>
          <c:extLst>
            <c:ext xmlns:c16="http://schemas.microsoft.com/office/drawing/2014/chart" uri="{C3380CC4-5D6E-409C-BE32-E72D297353CC}">
              <c16:uniqueId val="{0000000A-A61B-498B-B853-EDE0DC02D02E}"/>
            </c:ext>
          </c:extLst>
        </c:ser>
        <c:dLbls>
          <c:showLegendKey val="0"/>
          <c:showVal val="0"/>
          <c:showCatName val="0"/>
          <c:showSerName val="0"/>
          <c:showPercent val="0"/>
          <c:showBubbleSize val="0"/>
          <c:showLeaderLines val="0"/>
        </c:dLbls>
        <c:firstSliceAng val="244"/>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950-42CF-9B87-34ECA1D8E953}"/>
              </c:ext>
            </c:extLst>
          </c:dPt>
          <c:dPt>
            <c:idx val="1"/>
            <c:bubble3D val="0"/>
            <c:spPr>
              <a:solidFill>
                <a:schemeClr val="accent2"/>
              </a:solidFill>
              <a:ln>
                <a:noFill/>
              </a:ln>
              <a:effectLst/>
            </c:spPr>
            <c:extLst>
              <c:ext xmlns:c16="http://schemas.microsoft.com/office/drawing/2014/chart" uri="{C3380CC4-5D6E-409C-BE32-E72D297353CC}">
                <c16:uniqueId val="{00000003-A950-42CF-9B87-34ECA1D8E953}"/>
              </c:ext>
            </c:extLst>
          </c:dPt>
          <c:dPt>
            <c:idx val="2"/>
            <c:bubble3D val="0"/>
            <c:spPr>
              <a:solidFill>
                <a:schemeClr val="accent3"/>
              </a:solidFill>
              <a:ln>
                <a:noFill/>
              </a:ln>
              <a:effectLst/>
            </c:spPr>
            <c:extLst>
              <c:ext xmlns:c16="http://schemas.microsoft.com/office/drawing/2014/chart" uri="{C3380CC4-5D6E-409C-BE32-E72D297353CC}">
                <c16:uniqueId val="{00000005-A950-42CF-9B87-34ECA1D8E953}"/>
              </c:ext>
            </c:extLst>
          </c:dPt>
          <c:dPt>
            <c:idx val="3"/>
            <c:bubble3D val="0"/>
            <c:spPr>
              <a:solidFill>
                <a:srgbClr val="5EE7E6"/>
              </a:solidFill>
              <a:ln>
                <a:noFill/>
              </a:ln>
              <a:effectLst/>
            </c:spPr>
            <c:extLst>
              <c:ext xmlns:c16="http://schemas.microsoft.com/office/drawing/2014/chart" uri="{C3380CC4-5D6E-409C-BE32-E72D297353CC}">
                <c16:uniqueId val="{00000007-A950-42CF-9B87-34ECA1D8E953}"/>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A950-42CF-9B87-34ECA1D8E953}"/>
              </c:ext>
            </c:extLst>
          </c:dPt>
          <c:dLbls>
            <c:dLbl>
              <c:idx val="0"/>
              <c:layout>
                <c:manualLayout>
                  <c:x val="-7.0601811600339223E-2"/>
                  <c:y val="-2.60243501852954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950-42CF-9B87-34ECA1D8E953}"/>
                </c:ext>
              </c:extLst>
            </c:dLbl>
            <c:dLbl>
              <c:idx val="1"/>
              <c:layout>
                <c:manualLayout>
                  <c:x val="-9.8514155721403554E-2"/>
                  <c:y val="-4.87956565974289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950-42CF-9B87-34ECA1D8E953}"/>
                </c:ext>
              </c:extLst>
            </c:dLbl>
            <c:dLbl>
              <c:idx val="2"/>
              <c:layout>
                <c:manualLayout>
                  <c:x val="6.2392298623555442E-2"/>
                  <c:y val="-8.45791381022101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950-42CF-9B87-34ECA1D8E953}"/>
                </c:ext>
              </c:extLst>
            </c:dLbl>
            <c:dLbl>
              <c:idx val="3"/>
              <c:layout>
                <c:manualLayout>
                  <c:x val="6.5676103814269013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950-42CF-9B87-34ECA1D8E953}"/>
                </c:ext>
              </c:extLst>
            </c:dLbl>
            <c:dLbl>
              <c:idx val="4"/>
              <c:layout>
                <c:manualLayout>
                  <c:x val="-6.0750396028198837E-2"/>
                  <c:y val="9.759131319485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950-42CF-9B87-34ECA1D8E953}"/>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4</c:v>
                </c:pt>
                <c:pt idx="1">
                  <c:v>14</c:v>
                </c:pt>
                <c:pt idx="2">
                  <c:v>37</c:v>
                </c:pt>
                <c:pt idx="3">
                  <c:v>20</c:v>
                </c:pt>
                <c:pt idx="4">
                  <c:v>25</c:v>
                </c:pt>
              </c:numCache>
            </c:numRef>
          </c:val>
          <c:extLst>
            <c:ext xmlns:c16="http://schemas.microsoft.com/office/drawing/2014/chart" uri="{C3380CC4-5D6E-409C-BE32-E72D297353CC}">
              <c16:uniqueId val="{0000000A-A950-42CF-9B87-34ECA1D8E953}"/>
            </c:ext>
          </c:extLst>
        </c:ser>
        <c:dLbls>
          <c:showLegendKey val="0"/>
          <c:showVal val="0"/>
          <c:showCatName val="0"/>
          <c:showSerName val="0"/>
          <c:showPercent val="0"/>
          <c:showBubbleSize val="0"/>
          <c:showLeaderLines val="0"/>
        </c:dLbls>
        <c:firstSliceAng val="26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898-4658-BBF8-38EDE1CDC5FF}"/>
              </c:ext>
            </c:extLst>
          </c:dPt>
          <c:dPt>
            <c:idx val="1"/>
            <c:bubble3D val="0"/>
            <c:spPr>
              <a:solidFill>
                <a:schemeClr val="accent2"/>
              </a:solidFill>
              <a:ln>
                <a:noFill/>
              </a:ln>
              <a:effectLst/>
            </c:spPr>
            <c:extLst>
              <c:ext xmlns:c16="http://schemas.microsoft.com/office/drawing/2014/chart" uri="{C3380CC4-5D6E-409C-BE32-E72D297353CC}">
                <c16:uniqueId val="{00000003-E898-4658-BBF8-38EDE1CDC5FF}"/>
              </c:ext>
            </c:extLst>
          </c:dPt>
          <c:dPt>
            <c:idx val="2"/>
            <c:bubble3D val="0"/>
            <c:spPr>
              <a:solidFill>
                <a:schemeClr val="accent3"/>
              </a:solidFill>
              <a:ln>
                <a:noFill/>
              </a:ln>
              <a:effectLst/>
            </c:spPr>
            <c:extLst>
              <c:ext xmlns:c16="http://schemas.microsoft.com/office/drawing/2014/chart" uri="{C3380CC4-5D6E-409C-BE32-E72D297353CC}">
                <c16:uniqueId val="{00000005-E898-4658-BBF8-38EDE1CDC5FF}"/>
              </c:ext>
            </c:extLst>
          </c:dPt>
          <c:dPt>
            <c:idx val="3"/>
            <c:bubble3D val="0"/>
            <c:spPr>
              <a:solidFill>
                <a:srgbClr val="5EE7E6"/>
              </a:solidFill>
              <a:ln>
                <a:noFill/>
              </a:ln>
              <a:effectLst/>
            </c:spPr>
            <c:extLst>
              <c:ext xmlns:c16="http://schemas.microsoft.com/office/drawing/2014/chart" uri="{C3380CC4-5D6E-409C-BE32-E72D297353CC}">
                <c16:uniqueId val="{00000007-E898-4658-BBF8-38EDE1CDC5FF}"/>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E898-4658-BBF8-38EDE1CDC5FF}"/>
              </c:ext>
            </c:extLst>
          </c:dPt>
          <c:dLbls>
            <c:dLbl>
              <c:idx val="0"/>
              <c:layout>
                <c:manualLayout>
                  <c:x val="-7.881132457712281E-2"/>
                  <c:y val="2.27713064121334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898-4658-BBF8-38EDE1CDC5FF}"/>
                </c:ext>
              </c:extLst>
            </c:dLbl>
            <c:dLbl>
              <c:idx val="1"/>
              <c:layout>
                <c:manualLayout>
                  <c:x val="-9.3588447935333344E-2"/>
                  <c:y val="-1.62652188658096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898-4658-BBF8-38EDE1CDC5FF}"/>
                </c:ext>
              </c:extLst>
            </c:dLbl>
            <c:dLbl>
              <c:idx val="2"/>
              <c:layout>
                <c:manualLayout>
                  <c:x val="-4.9257077860702363E-3"/>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898-4658-BBF8-38EDE1CDC5FF}"/>
                </c:ext>
              </c:extLst>
            </c:dLbl>
            <c:dLbl>
              <c:idx val="3"/>
              <c:layout>
                <c:manualLayout>
                  <c:x val="8.3737032363192992E-2"/>
                  <c:y val="-1.626521886580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898-4658-BBF8-38EDE1CDC5FF}"/>
                </c:ext>
              </c:extLst>
            </c:dLbl>
            <c:dLbl>
              <c:idx val="4"/>
              <c:layout>
                <c:manualLayout>
                  <c:x val="1.9702831144280643E-2"/>
                  <c:y val="0.10409740074118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898-4658-BBF8-38EDE1CDC5FF}"/>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6</c:v>
                </c:pt>
                <c:pt idx="1">
                  <c:v>10</c:v>
                </c:pt>
                <c:pt idx="2">
                  <c:v>30</c:v>
                </c:pt>
                <c:pt idx="3">
                  <c:v>18</c:v>
                </c:pt>
                <c:pt idx="4">
                  <c:v>36</c:v>
                </c:pt>
              </c:numCache>
            </c:numRef>
          </c:val>
          <c:extLst>
            <c:ext xmlns:c16="http://schemas.microsoft.com/office/drawing/2014/chart" uri="{C3380CC4-5D6E-409C-BE32-E72D297353CC}">
              <c16:uniqueId val="{0000000A-E898-4658-BBF8-38EDE1CDC5FF}"/>
            </c:ext>
          </c:extLst>
        </c:ser>
        <c:dLbls>
          <c:showLegendKey val="0"/>
          <c:showVal val="0"/>
          <c:showCatName val="0"/>
          <c:showSerName val="0"/>
          <c:showPercent val="0"/>
          <c:showBubbleSize val="0"/>
          <c:showLeaderLines val="0"/>
        </c:dLbls>
        <c:firstSliceAng val="244"/>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68DA-4E40-B9CA-42B65CB9BB09}"/>
              </c:ext>
            </c:extLst>
          </c:dPt>
          <c:dPt>
            <c:idx val="1"/>
            <c:bubble3D val="0"/>
            <c:spPr>
              <a:solidFill>
                <a:schemeClr val="accent2"/>
              </a:solidFill>
              <a:ln>
                <a:noFill/>
              </a:ln>
              <a:effectLst/>
            </c:spPr>
            <c:extLst>
              <c:ext xmlns:c16="http://schemas.microsoft.com/office/drawing/2014/chart" uri="{C3380CC4-5D6E-409C-BE32-E72D297353CC}">
                <c16:uniqueId val="{00000003-68DA-4E40-B9CA-42B65CB9BB09}"/>
              </c:ext>
            </c:extLst>
          </c:dPt>
          <c:dPt>
            <c:idx val="2"/>
            <c:bubble3D val="0"/>
            <c:spPr>
              <a:solidFill>
                <a:schemeClr val="accent3"/>
              </a:solidFill>
              <a:ln>
                <a:noFill/>
              </a:ln>
              <a:effectLst/>
            </c:spPr>
            <c:extLst>
              <c:ext xmlns:c16="http://schemas.microsoft.com/office/drawing/2014/chart" uri="{C3380CC4-5D6E-409C-BE32-E72D297353CC}">
                <c16:uniqueId val="{00000005-68DA-4E40-B9CA-42B65CB9BB09}"/>
              </c:ext>
            </c:extLst>
          </c:dPt>
          <c:dPt>
            <c:idx val="3"/>
            <c:bubble3D val="0"/>
            <c:spPr>
              <a:solidFill>
                <a:srgbClr val="5EE7E6"/>
              </a:solidFill>
              <a:ln>
                <a:noFill/>
              </a:ln>
              <a:effectLst/>
            </c:spPr>
            <c:extLst>
              <c:ext xmlns:c16="http://schemas.microsoft.com/office/drawing/2014/chart" uri="{C3380CC4-5D6E-409C-BE32-E72D297353CC}">
                <c16:uniqueId val="{00000007-68DA-4E40-B9CA-42B65CB9BB09}"/>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68DA-4E40-B9CA-42B65CB9BB09}"/>
              </c:ext>
            </c:extLst>
          </c:dPt>
          <c:dLbls>
            <c:dLbl>
              <c:idx val="0"/>
              <c:layout>
                <c:manualLayout>
                  <c:x val="-8.0453227172479547E-2"/>
                  <c:y val="2.9277393958457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8DA-4E40-B9CA-42B65CB9BB09}"/>
                </c:ext>
              </c:extLst>
            </c:dLbl>
            <c:dLbl>
              <c:idx val="1"/>
              <c:layout>
                <c:manualLayout>
                  <c:x val="-9.3588447935333344E-2"/>
                  <c:y val="-1.62652188658096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DA-4E40-B9CA-42B65CB9BB09}"/>
                </c:ext>
              </c:extLst>
            </c:dLbl>
            <c:dLbl>
              <c:idx val="2"/>
              <c:layout>
                <c:manualLayout>
                  <c:x val="-4.9257077860702363E-3"/>
                  <c:y val="-0.120362619606991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8DA-4E40-B9CA-42B65CB9BB09}"/>
                </c:ext>
              </c:extLst>
            </c:dLbl>
            <c:dLbl>
              <c:idx val="3"/>
              <c:layout>
                <c:manualLayout>
                  <c:x val="8.3737032363192992E-2"/>
                  <c:y val="-1.626521886580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8DA-4E40-B9CA-42B65CB9BB09}"/>
                </c:ext>
              </c:extLst>
            </c:dLbl>
            <c:dLbl>
              <c:idx val="4"/>
              <c:layout>
                <c:manualLayout>
                  <c:x val="1.9702831144280643E-2"/>
                  <c:y val="0.10409740074118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8DA-4E40-B9CA-42B65CB9BB09}"/>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5</c:v>
                </c:pt>
                <c:pt idx="1">
                  <c:v>11</c:v>
                </c:pt>
                <c:pt idx="2">
                  <c:v>27</c:v>
                </c:pt>
                <c:pt idx="3">
                  <c:v>15</c:v>
                </c:pt>
                <c:pt idx="4">
                  <c:v>42</c:v>
                </c:pt>
              </c:numCache>
            </c:numRef>
          </c:val>
          <c:extLst>
            <c:ext xmlns:c16="http://schemas.microsoft.com/office/drawing/2014/chart" uri="{C3380CC4-5D6E-409C-BE32-E72D297353CC}">
              <c16:uniqueId val="{0000000A-68DA-4E40-B9CA-42B65CB9BB09}"/>
            </c:ext>
          </c:extLst>
        </c:ser>
        <c:dLbls>
          <c:showLegendKey val="0"/>
          <c:showVal val="0"/>
          <c:showCatName val="0"/>
          <c:showSerName val="0"/>
          <c:showPercent val="0"/>
          <c:showBubbleSize val="0"/>
          <c:showLeaderLines val="0"/>
        </c:dLbls>
        <c:firstSliceAng val="244"/>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B7D8-476B-8660-9378127F74E1}"/>
              </c:ext>
            </c:extLst>
          </c:dPt>
          <c:dPt>
            <c:idx val="1"/>
            <c:bubble3D val="0"/>
            <c:spPr>
              <a:solidFill>
                <a:schemeClr val="accent2"/>
              </a:solidFill>
              <a:ln>
                <a:noFill/>
              </a:ln>
              <a:effectLst/>
            </c:spPr>
            <c:extLst>
              <c:ext xmlns:c16="http://schemas.microsoft.com/office/drawing/2014/chart" uri="{C3380CC4-5D6E-409C-BE32-E72D297353CC}">
                <c16:uniqueId val="{00000003-B7D8-476B-8660-9378127F74E1}"/>
              </c:ext>
            </c:extLst>
          </c:dPt>
          <c:dPt>
            <c:idx val="2"/>
            <c:bubble3D val="0"/>
            <c:spPr>
              <a:solidFill>
                <a:schemeClr val="accent3"/>
              </a:solidFill>
              <a:ln>
                <a:noFill/>
              </a:ln>
              <a:effectLst/>
            </c:spPr>
            <c:extLst>
              <c:ext xmlns:c16="http://schemas.microsoft.com/office/drawing/2014/chart" uri="{C3380CC4-5D6E-409C-BE32-E72D297353CC}">
                <c16:uniqueId val="{00000005-B7D8-476B-8660-9378127F74E1}"/>
              </c:ext>
            </c:extLst>
          </c:dPt>
          <c:dPt>
            <c:idx val="3"/>
            <c:bubble3D val="0"/>
            <c:spPr>
              <a:solidFill>
                <a:srgbClr val="5EE7E6"/>
              </a:solidFill>
              <a:ln>
                <a:noFill/>
              </a:ln>
              <a:effectLst/>
            </c:spPr>
            <c:extLst>
              <c:ext xmlns:c16="http://schemas.microsoft.com/office/drawing/2014/chart" uri="{C3380CC4-5D6E-409C-BE32-E72D297353CC}">
                <c16:uniqueId val="{00000007-B7D8-476B-8660-9378127F74E1}"/>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B7D8-476B-8660-9378127F74E1}"/>
              </c:ext>
            </c:extLst>
          </c:dPt>
          <c:dLbls>
            <c:dLbl>
              <c:idx val="0"/>
              <c:layout>
                <c:manualLayout>
                  <c:x val="-7.3885616791052669E-2"/>
                  <c:y val="4.55426128242669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7D8-476B-8660-9378127F74E1}"/>
                </c:ext>
              </c:extLst>
            </c:dLbl>
            <c:dLbl>
              <c:idx val="1"/>
              <c:layout>
                <c:manualLayout>
                  <c:x val="-0.10179796091211697"/>
                  <c:y val="9.75913131948572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7D8-476B-8660-9378127F74E1}"/>
                </c:ext>
              </c:extLst>
            </c:dLbl>
            <c:dLbl>
              <c:idx val="2"/>
              <c:layout>
                <c:manualLayout>
                  <c:x val="-9.851415572140412E-3"/>
                  <c:y val="-0.110603488287505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7D8-476B-8660-9378127F74E1}"/>
                </c:ext>
              </c:extLst>
            </c:dLbl>
            <c:dLbl>
              <c:idx val="3"/>
              <c:layout>
                <c:manualLayout>
                  <c:x val="8.209512976783614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7D8-476B-8660-9378127F74E1}"/>
                </c:ext>
              </c:extLst>
            </c:dLbl>
            <c:dLbl>
              <c:idx val="4"/>
              <c:layout>
                <c:manualLayout>
                  <c:x val="-2.7912344121064331E-2"/>
                  <c:y val="0.136627838472800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7D8-476B-8660-9378127F74E1}"/>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4</c:v>
                </c:pt>
                <c:pt idx="1">
                  <c:v>12</c:v>
                </c:pt>
                <c:pt idx="2">
                  <c:v>32</c:v>
                </c:pt>
                <c:pt idx="3">
                  <c:v>23</c:v>
                </c:pt>
                <c:pt idx="4">
                  <c:v>29</c:v>
                </c:pt>
              </c:numCache>
            </c:numRef>
          </c:val>
          <c:extLst>
            <c:ext xmlns:c16="http://schemas.microsoft.com/office/drawing/2014/chart" uri="{C3380CC4-5D6E-409C-BE32-E72D297353CC}">
              <c16:uniqueId val="{0000000A-B7D8-476B-8660-9378127F74E1}"/>
            </c:ext>
          </c:extLst>
        </c:ser>
        <c:dLbls>
          <c:showLegendKey val="0"/>
          <c:showVal val="0"/>
          <c:showCatName val="0"/>
          <c:showSerName val="0"/>
          <c:showPercent val="0"/>
          <c:showBubbleSize val="0"/>
          <c:showLeaderLines val="0"/>
        </c:dLbls>
        <c:firstSliceAng val="24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592572613386978"/>
          <c:y val="7.2114506679231027E-2"/>
          <c:w val="0.44052058143630507"/>
          <c:h val="0.92788549332076897"/>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Dalyvaudamas / savanoriaudamas jaunimo organizacijų veiklose</c:v>
                </c:pt>
                <c:pt idx="1">
                  <c:v>Dalyvaudamas atstovaujant interesams mokyklos / universiteto savivaldos institucijose, 
darbovietės profesinėse sąjungose </c:v>
                </c:pt>
                <c:pt idx="2">
                  <c:v>Dalyvaudamas vienkartinėse pilietinės akcijose (talkos ir pan.)</c:v>
                </c:pt>
                <c:pt idx="3">
                  <c:v>Dalyvaudamas mokinių parlamento, Jaunimo reikalų tarybų ir kitose panašiose veiklose</c:v>
                </c:pt>
                <c:pt idx="4">
                  <c:v>Dalyvaudamas rinkimuose</c:v>
                </c:pt>
                <c:pt idx="5">
                  <c:v>Dalyvaudamas / savanoriaudamas vietos bendruomenių ir kitų NVO veiklose</c:v>
                </c:pt>
                <c:pt idx="6">
                  <c:v>Dalyvaudamas labdaros renginiuose, aukojant įvairių paramos / labdaros akcijų metu</c:v>
                </c:pt>
                <c:pt idx="7">
                  <c:v>Kreipdamasis į savivaldybės Jaunimo reikalų koordinatorių ir (ar) Jaunimo reikalų tarybą aktualiais klausimais</c:v>
                </c:pt>
                <c:pt idx="8">
                  <c:v>Dalyvaudamas pilietinėse akcijose, protestuose, demonstracijose ir panašiose veiklose, pasirašant peticijas</c:v>
                </c:pt>
                <c:pt idx="9">
                  <c:v>Dalyvaudamas  neformalių grupių ir ar judėjimų veiklose</c:v>
                </c:pt>
                <c:pt idx="10">
                  <c:v>Išsakydamas savo poziciją, dalindamasis informacija socialiniuose tinkluose (Instagram, Facebook, TikTok ir kt..), dalyvaudamas virtualiose diskusijose ir t.t.</c:v>
                </c:pt>
                <c:pt idx="11">
                  <c:v>Dalyvaudamas politinės partijos / organizacijos veikloje</c:v>
                </c:pt>
                <c:pt idx="12">
                  <c:v>Dalyvaudamas / savanoriaudamas religinių bendruomenių veiklose</c:v>
                </c:pt>
              </c:strCache>
            </c:strRef>
          </c:cat>
          <c:val>
            <c:numRef>
              <c:f>Sheet1!$B$2:$B$14</c:f>
              <c:numCache>
                <c:formatCode>General</c:formatCode>
                <c:ptCount val="13"/>
                <c:pt idx="0">
                  <c:v>42</c:v>
                </c:pt>
                <c:pt idx="1">
                  <c:v>31</c:v>
                </c:pt>
                <c:pt idx="2">
                  <c:v>30</c:v>
                </c:pt>
                <c:pt idx="3">
                  <c:v>30</c:v>
                </c:pt>
                <c:pt idx="4">
                  <c:v>38</c:v>
                </c:pt>
                <c:pt idx="5">
                  <c:v>33</c:v>
                </c:pt>
                <c:pt idx="6">
                  <c:v>27</c:v>
                </c:pt>
                <c:pt idx="7">
                  <c:v>25</c:v>
                </c:pt>
                <c:pt idx="8">
                  <c:v>24</c:v>
                </c:pt>
                <c:pt idx="9">
                  <c:v>21</c:v>
                </c:pt>
                <c:pt idx="10">
                  <c:v>20</c:v>
                </c:pt>
                <c:pt idx="11">
                  <c:v>20</c:v>
                </c:pt>
                <c:pt idx="12">
                  <c:v>17</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Dalyvaudamas / savanoriaudamas jaunimo organizacijų veiklose</c:v>
                </c:pt>
                <c:pt idx="1">
                  <c:v>Dalyvaudamas atstovaujant interesams mokyklos / universiteto savivaldos institucijose, 
darbovietės profesinėse sąjungose </c:v>
                </c:pt>
                <c:pt idx="2">
                  <c:v>Dalyvaudamas vienkartinėse pilietinės akcijose (talkos ir pan.)</c:v>
                </c:pt>
                <c:pt idx="3">
                  <c:v>Dalyvaudamas mokinių parlamento, Jaunimo reikalų tarybų ir kitose panašiose veiklose</c:v>
                </c:pt>
                <c:pt idx="4">
                  <c:v>Dalyvaudamas rinkimuose</c:v>
                </c:pt>
                <c:pt idx="5">
                  <c:v>Dalyvaudamas / savanoriaudamas vietos bendruomenių ir kitų NVO veiklose</c:v>
                </c:pt>
                <c:pt idx="6">
                  <c:v>Dalyvaudamas labdaros renginiuose, aukojant įvairių paramos / labdaros akcijų metu</c:v>
                </c:pt>
                <c:pt idx="7">
                  <c:v>Kreipdamasis į savivaldybės Jaunimo reikalų koordinatorių ir (ar) Jaunimo reikalų tarybą aktualiais klausimais</c:v>
                </c:pt>
                <c:pt idx="8">
                  <c:v>Dalyvaudamas pilietinėse akcijose, protestuose, demonstracijose ir panašiose veiklose, pasirašant peticijas</c:v>
                </c:pt>
                <c:pt idx="9">
                  <c:v>Dalyvaudamas  neformalių grupių ir ar judėjimų veiklose</c:v>
                </c:pt>
                <c:pt idx="10">
                  <c:v>Išsakydamas savo poziciją, dalindamasis informacija socialiniuose tinkluose (Instagram, Facebook, TikTok ir kt..), dalyvaudamas virtualiose diskusijose ir t.t.</c:v>
                </c:pt>
                <c:pt idx="11">
                  <c:v>Dalyvaudamas politinės partijos / organizacijos veikloje</c:v>
                </c:pt>
                <c:pt idx="12">
                  <c:v>Dalyvaudamas / savanoriaudamas religinių bendruomenių veiklose</c:v>
                </c:pt>
              </c:strCache>
            </c:strRef>
          </c:cat>
          <c:val>
            <c:numRef>
              <c:f>Sheet1!$C$2:$C$14</c:f>
              <c:numCache>
                <c:formatCode>General</c:formatCode>
                <c:ptCount val="13"/>
                <c:pt idx="0">
                  <c:v>37</c:v>
                </c:pt>
                <c:pt idx="1">
                  <c:v>44</c:v>
                </c:pt>
                <c:pt idx="2">
                  <c:v>45</c:v>
                </c:pt>
                <c:pt idx="3">
                  <c:v>44</c:v>
                </c:pt>
                <c:pt idx="4">
                  <c:v>32</c:v>
                </c:pt>
                <c:pt idx="5">
                  <c:v>37</c:v>
                </c:pt>
                <c:pt idx="6">
                  <c:v>41</c:v>
                </c:pt>
                <c:pt idx="7">
                  <c:v>42</c:v>
                </c:pt>
                <c:pt idx="8">
                  <c:v>39</c:v>
                </c:pt>
                <c:pt idx="9">
                  <c:v>37</c:v>
                </c:pt>
                <c:pt idx="10">
                  <c:v>35</c:v>
                </c:pt>
                <c:pt idx="11">
                  <c:v>33</c:v>
                </c:pt>
                <c:pt idx="12">
                  <c:v>31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Dalyvaudamas / savanoriaudamas jaunimo organizacijų veiklose</c:v>
                </c:pt>
                <c:pt idx="1">
                  <c:v>Dalyvaudamas atstovaujant interesams mokyklos / universiteto savivaldos institucijose, 
darbovietės profesinėse sąjungose </c:v>
                </c:pt>
                <c:pt idx="2">
                  <c:v>Dalyvaudamas vienkartinėse pilietinės akcijose (talkos ir pan.)</c:v>
                </c:pt>
                <c:pt idx="3">
                  <c:v>Dalyvaudamas mokinių parlamento, Jaunimo reikalų tarybų ir kitose panašiose veiklose</c:v>
                </c:pt>
                <c:pt idx="4">
                  <c:v>Dalyvaudamas rinkimuose</c:v>
                </c:pt>
                <c:pt idx="5">
                  <c:v>Dalyvaudamas / savanoriaudamas vietos bendruomenių ir kitų NVO veiklose</c:v>
                </c:pt>
                <c:pt idx="6">
                  <c:v>Dalyvaudamas labdaros renginiuose, aukojant įvairių paramos / labdaros akcijų metu</c:v>
                </c:pt>
                <c:pt idx="7">
                  <c:v>Kreipdamasis į savivaldybės Jaunimo reikalų koordinatorių ir (ar) Jaunimo reikalų tarybą aktualiais klausimais</c:v>
                </c:pt>
                <c:pt idx="8">
                  <c:v>Dalyvaudamas pilietinėse akcijose, protestuose, demonstracijose ir panašiose veiklose, pasirašant peticijas</c:v>
                </c:pt>
                <c:pt idx="9">
                  <c:v>Dalyvaudamas  neformalių grupių ir ar judėjimų veiklose</c:v>
                </c:pt>
                <c:pt idx="10">
                  <c:v>Išsakydamas savo poziciją, dalindamasis informacija socialiniuose tinkluose (Instagram, Facebook, TikTok ir kt..), dalyvaudamas virtualiose diskusijose ir t.t.</c:v>
                </c:pt>
                <c:pt idx="11">
                  <c:v>Dalyvaudamas politinės partijos / organizacijos veikloje</c:v>
                </c:pt>
                <c:pt idx="12">
                  <c:v>Dalyvaudamas / savanoriaudamas religinių bendruomenių veiklose</c:v>
                </c:pt>
              </c:strCache>
            </c:strRef>
          </c:cat>
          <c:val>
            <c:numRef>
              <c:f>Sheet1!$D$2:$D$14</c:f>
              <c:numCache>
                <c:formatCode>General</c:formatCode>
                <c:ptCount val="13"/>
                <c:pt idx="0">
                  <c:v>16</c:v>
                </c:pt>
                <c:pt idx="1">
                  <c:v>17</c:v>
                </c:pt>
                <c:pt idx="2">
                  <c:v>17</c:v>
                </c:pt>
                <c:pt idx="3">
                  <c:v>18</c:v>
                </c:pt>
                <c:pt idx="4">
                  <c:v>17</c:v>
                </c:pt>
                <c:pt idx="5">
                  <c:v>24</c:v>
                </c:pt>
                <c:pt idx="6">
                  <c:v>24</c:v>
                </c:pt>
                <c:pt idx="7">
                  <c:v>24</c:v>
                </c:pt>
                <c:pt idx="8">
                  <c:v>23</c:v>
                </c:pt>
                <c:pt idx="9">
                  <c:v>30</c:v>
                </c:pt>
                <c:pt idx="10">
                  <c:v>30</c:v>
                </c:pt>
                <c:pt idx="11">
                  <c:v>31</c:v>
                </c:pt>
                <c:pt idx="12">
                  <c:v>33</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Nesutinku</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Dalyvaudamas / savanoriaudamas jaunimo organizacijų veiklose</c:v>
                </c:pt>
                <c:pt idx="1">
                  <c:v>Dalyvaudamas atstovaujant interesams mokyklos / universiteto savivaldos institucijose, 
darbovietės profesinėse sąjungose </c:v>
                </c:pt>
                <c:pt idx="2">
                  <c:v>Dalyvaudamas vienkartinėse pilietinės akcijose (talkos ir pan.)</c:v>
                </c:pt>
                <c:pt idx="3">
                  <c:v>Dalyvaudamas mokinių parlamento, Jaunimo reikalų tarybų ir kitose panašiose veiklose</c:v>
                </c:pt>
                <c:pt idx="4">
                  <c:v>Dalyvaudamas rinkimuose</c:v>
                </c:pt>
                <c:pt idx="5">
                  <c:v>Dalyvaudamas / savanoriaudamas vietos bendruomenių ir kitų NVO veiklose</c:v>
                </c:pt>
                <c:pt idx="6">
                  <c:v>Dalyvaudamas labdaros renginiuose, aukojant įvairių paramos / labdaros akcijų metu</c:v>
                </c:pt>
                <c:pt idx="7">
                  <c:v>Kreipdamasis į savivaldybės Jaunimo reikalų koordinatorių ir (ar) Jaunimo reikalų tarybą aktualiais klausimais</c:v>
                </c:pt>
                <c:pt idx="8">
                  <c:v>Dalyvaudamas pilietinėse akcijose, protestuose, demonstracijose ir panašiose veiklose, pasirašant peticijas</c:v>
                </c:pt>
                <c:pt idx="9">
                  <c:v>Dalyvaudamas  neformalių grupių ir ar judėjimų veiklose</c:v>
                </c:pt>
                <c:pt idx="10">
                  <c:v>Išsakydamas savo poziciją, dalindamasis informacija socialiniuose tinkluose (Instagram, Facebook, TikTok ir kt..), dalyvaudamas virtualiose diskusijose ir t.t.</c:v>
                </c:pt>
                <c:pt idx="11">
                  <c:v>Dalyvaudamas politinės partijos / organizacijos veikloje</c:v>
                </c:pt>
                <c:pt idx="12">
                  <c:v>Dalyvaudamas / savanoriaudamas religinių bendruomenių veiklose</c:v>
                </c:pt>
              </c:strCache>
            </c:strRef>
          </c:cat>
          <c:val>
            <c:numRef>
              <c:f>Sheet1!$E$2:$E$14</c:f>
              <c:numCache>
                <c:formatCode>General</c:formatCode>
                <c:ptCount val="13"/>
                <c:pt idx="0">
                  <c:v>3</c:v>
                </c:pt>
                <c:pt idx="1">
                  <c:v>5</c:v>
                </c:pt>
                <c:pt idx="2">
                  <c:v>6</c:v>
                </c:pt>
                <c:pt idx="3">
                  <c:v>5</c:v>
                </c:pt>
                <c:pt idx="4">
                  <c:v>7</c:v>
                </c:pt>
                <c:pt idx="5">
                  <c:v>4</c:v>
                </c:pt>
                <c:pt idx="6">
                  <c:v>6</c:v>
                </c:pt>
                <c:pt idx="7">
                  <c:v>6</c:v>
                </c:pt>
                <c:pt idx="8">
                  <c:v>10</c:v>
                </c:pt>
                <c:pt idx="9">
                  <c:v>9</c:v>
                </c:pt>
                <c:pt idx="10">
                  <c:v>11</c:v>
                </c:pt>
                <c:pt idx="11">
                  <c:v>11</c:v>
                </c:pt>
                <c:pt idx="12">
                  <c:v>11</c:v>
                </c:pt>
              </c:numCache>
            </c:numRef>
          </c:val>
          <c:extLst>
            <c:ext xmlns:c16="http://schemas.microsoft.com/office/drawing/2014/chart" uri="{C3380CC4-5D6E-409C-BE32-E72D297353CC}">
              <c16:uniqueId val="{00000006-9F4F-4CB0-9576-F60C63CD5B4D}"/>
            </c:ext>
          </c:extLst>
        </c:ser>
        <c:ser>
          <c:idx val="4"/>
          <c:order val="4"/>
          <c:tx>
            <c:strRef>
              <c:f>Sheet1!$F$1</c:f>
              <c:strCache>
                <c:ptCount val="1"/>
                <c:pt idx="0">
                  <c:v>Visiškai nesutinku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Dalyvaudamas / savanoriaudamas jaunimo organizacijų veiklose</c:v>
                </c:pt>
                <c:pt idx="1">
                  <c:v>Dalyvaudamas atstovaujant interesams mokyklos / universiteto savivaldos institucijose, 
darbovietės profesinėse sąjungose </c:v>
                </c:pt>
                <c:pt idx="2">
                  <c:v>Dalyvaudamas vienkartinėse pilietinės akcijose (talkos ir pan.)</c:v>
                </c:pt>
                <c:pt idx="3">
                  <c:v>Dalyvaudamas mokinių parlamento, Jaunimo reikalų tarybų ir kitose panašiose veiklose</c:v>
                </c:pt>
                <c:pt idx="4">
                  <c:v>Dalyvaudamas rinkimuose</c:v>
                </c:pt>
                <c:pt idx="5">
                  <c:v>Dalyvaudamas / savanoriaudamas vietos bendruomenių ir kitų NVO veiklose</c:v>
                </c:pt>
                <c:pt idx="6">
                  <c:v>Dalyvaudamas labdaros renginiuose, aukojant įvairių paramos / labdaros akcijų metu</c:v>
                </c:pt>
                <c:pt idx="7">
                  <c:v>Kreipdamasis į savivaldybės Jaunimo reikalų koordinatorių ir (ar) Jaunimo reikalų tarybą aktualiais klausimais</c:v>
                </c:pt>
                <c:pt idx="8">
                  <c:v>Dalyvaudamas pilietinėse akcijose, protestuose, demonstracijose ir panašiose veiklose, pasirašant peticijas</c:v>
                </c:pt>
                <c:pt idx="9">
                  <c:v>Dalyvaudamas  neformalių grupių ir ar judėjimų veiklose</c:v>
                </c:pt>
                <c:pt idx="10">
                  <c:v>Išsakydamas savo poziciją, dalindamasis informacija socialiniuose tinkluose (Instagram, Facebook, TikTok ir kt..), dalyvaudamas virtualiose diskusijose ir t.t.</c:v>
                </c:pt>
                <c:pt idx="11">
                  <c:v>Dalyvaudamas politinės partijos / organizacijos veikloje</c:v>
                </c:pt>
                <c:pt idx="12">
                  <c:v>Dalyvaudamas / savanoriaudamas religinių bendruomenių veiklose</c:v>
                </c:pt>
              </c:strCache>
            </c:strRef>
          </c:cat>
          <c:val>
            <c:numRef>
              <c:f>Sheet1!$F$2:$F$14</c:f>
              <c:numCache>
                <c:formatCode>General</c:formatCode>
                <c:ptCount val="13"/>
                <c:pt idx="0">
                  <c:v>2</c:v>
                </c:pt>
                <c:pt idx="1">
                  <c:v>3</c:v>
                </c:pt>
                <c:pt idx="2">
                  <c:v>2</c:v>
                </c:pt>
                <c:pt idx="3">
                  <c:v>3</c:v>
                </c:pt>
                <c:pt idx="4">
                  <c:v>6</c:v>
                </c:pt>
                <c:pt idx="5">
                  <c:v>2</c:v>
                </c:pt>
                <c:pt idx="6">
                  <c:v>2</c:v>
                </c:pt>
                <c:pt idx="7">
                  <c:v>3</c:v>
                </c:pt>
                <c:pt idx="8">
                  <c:v>4</c:v>
                </c:pt>
                <c:pt idx="9">
                  <c:v>3</c:v>
                </c:pt>
                <c:pt idx="10">
                  <c:v>4</c:v>
                </c:pt>
                <c:pt idx="11">
                  <c:v>5</c:v>
                </c:pt>
                <c:pt idx="12">
                  <c:v>8</c:v>
                </c:pt>
              </c:numCache>
            </c:numRef>
          </c:val>
          <c:extLst>
            <c:ext xmlns:c16="http://schemas.microsoft.com/office/drawing/2014/chart" uri="{C3380CC4-5D6E-409C-BE32-E72D297353CC}">
              <c16:uniqueId val="{00000007-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7.9247125148472722E-2"/>
          <c:y val="1.248281345037147E-2"/>
          <c:w val="0.8986236684087776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799-4F6E-B62A-C2338F35DA8D}"/>
              </c:ext>
            </c:extLst>
          </c:dPt>
          <c:dPt>
            <c:idx val="1"/>
            <c:bubble3D val="0"/>
            <c:spPr>
              <a:solidFill>
                <a:schemeClr val="accent2"/>
              </a:solidFill>
              <a:ln>
                <a:noFill/>
              </a:ln>
              <a:effectLst/>
            </c:spPr>
            <c:extLst>
              <c:ext xmlns:c16="http://schemas.microsoft.com/office/drawing/2014/chart" uri="{C3380CC4-5D6E-409C-BE32-E72D297353CC}">
                <c16:uniqueId val="{00000003-E799-4F6E-B62A-C2338F35DA8D}"/>
              </c:ext>
            </c:extLst>
          </c:dPt>
          <c:dPt>
            <c:idx val="2"/>
            <c:bubble3D val="0"/>
            <c:spPr>
              <a:solidFill>
                <a:schemeClr val="accent3"/>
              </a:solidFill>
              <a:ln>
                <a:noFill/>
              </a:ln>
              <a:effectLst/>
            </c:spPr>
            <c:extLst>
              <c:ext xmlns:c16="http://schemas.microsoft.com/office/drawing/2014/chart" uri="{C3380CC4-5D6E-409C-BE32-E72D297353CC}">
                <c16:uniqueId val="{00000005-E799-4F6E-B62A-C2338F35DA8D}"/>
              </c:ext>
            </c:extLst>
          </c:dPt>
          <c:dPt>
            <c:idx val="3"/>
            <c:bubble3D val="0"/>
            <c:spPr>
              <a:solidFill>
                <a:srgbClr val="5EE7E6"/>
              </a:solidFill>
              <a:ln>
                <a:noFill/>
              </a:ln>
              <a:effectLst/>
            </c:spPr>
            <c:extLst>
              <c:ext xmlns:c16="http://schemas.microsoft.com/office/drawing/2014/chart" uri="{C3380CC4-5D6E-409C-BE32-E72D297353CC}">
                <c16:uniqueId val="{00000007-E799-4F6E-B62A-C2338F35DA8D}"/>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E799-4F6E-B62A-C2338F35DA8D}"/>
              </c:ext>
            </c:extLst>
          </c:dPt>
          <c:dLbls>
            <c:dLbl>
              <c:idx val="0"/>
              <c:layout>
                <c:manualLayout>
                  <c:x val="-6.5676103814269013E-2"/>
                  <c:y val="4.55426128242669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799-4F6E-B62A-C2338F35DA8D}"/>
                </c:ext>
              </c:extLst>
            </c:dLbl>
            <c:dLbl>
              <c:idx val="1"/>
              <c:layout>
                <c:manualLayout>
                  <c:x val="-0.10179796091211697"/>
                  <c:y val="9.75913131948572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799-4F6E-B62A-C2338F35DA8D}"/>
                </c:ext>
              </c:extLst>
            </c:dLbl>
            <c:dLbl>
              <c:idx val="2"/>
              <c:layout>
                <c:manualLayout>
                  <c:x val="3.2838051907134506E-3"/>
                  <c:y val="-0.117109575833829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799-4F6E-B62A-C2338F35DA8D}"/>
                </c:ext>
              </c:extLst>
            </c:dLbl>
            <c:dLbl>
              <c:idx val="3"/>
              <c:layout>
                <c:manualLayout>
                  <c:x val="7.7169421981766087E-2"/>
                  <c:y val="2.27713064121334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799-4F6E-B62A-C2338F35DA8D}"/>
                </c:ext>
              </c:extLst>
            </c:dLbl>
            <c:dLbl>
              <c:idx val="4"/>
              <c:layout>
                <c:manualLayout>
                  <c:x val="-3.7763759693204745E-2"/>
                  <c:y val="0.110603488287505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799-4F6E-B62A-C2338F35DA8D}"/>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12</c:v>
                </c:pt>
                <c:pt idx="2">
                  <c:v>35</c:v>
                </c:pt>
                <c:pt idx="3">
                  <c:v>23</c:v>
                </c:pt>
                <c:pt idx="4">
                  <c:v>27</c:v>
                </c:pt>
              </c:numCache>
            </c:numRef>
          </c:val>
          <c:extLst>
            <c:ext xmlns:c16="http://schemas.microsoft.com/office/drawing/2014/chart" uri="{C3380CC4-5D6E-409C-BE32-E72D297353CC}">
              <c16:uniqueId val="{0000000A-E799-4F6E-B62A-C2338F35DA8D}"/>
            </c:ext>
          </c:extLst>
        </c:ser>
        <c:dLbls>
          <c:showLegendKey val="0"/>
          <c:showVal val="0"/>
          <c:showCatName val="0"/>
          <c:showSerName val="0"/>
          <c:showPercent val="0"/>
          <c:showBubbleSize val="0"/>
          <c:showLeaderLines val="0"/>
        </c:dLbls>
        <c:firstSliceAng val="24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31EE-4E6C-A8A4-49BEEA57BAC9}"/>
              </c:ext>
            </c:extLst>
          </c:dPt>
          <c:dPt>
            <c:idx val="1"/>
            <c:bubble3D val="0"/>
            <c:spPr>
              <a:solidFill>
                <a:schemeClr val="accent2"/>
              </a:solidFill>
              <a:ln>
                <a:noFill/>
              </a:ln>
              <a:effectLst/>
            </c:spPr>
            <c:extLst>
              <c:ext xmlns:c16="http://schemas.microsoft.com/office/drawing/2014/chart" uri="{C3380CC4-5D6E-409C-BE32-E72D297353CC}">
                <c16:uniqueId val="{00000003-31EE-4E6C-A8A4-49BEEA57BAC9}"/>
              </c:ext>
            </c:extLst>
          </c:dPt>
          <c:dPt>
            <c:idx val="2"/>
            <c:bubble3D val="0"/>
            <c:spPr>
              <a:solidFill>
                <a:schemeClr val="accent3"/>
              </a:solidFill>
              <a:ln>
                <a:noFill/>
              </a:ln>
              <a:effectLst/>
            </c:spPr>
            <c:extLst>
              <c:ext xmlns:c16="http://schemas.microsoft.com/office/drawing/2014/chart" uri="{C3380CC4-5D6E-409C-BE32-E72D297353CC}">
                <c16:uniqueId val="{00000005-31EE-4E6C-A8A4-49BEEA57BAC9}"/>
              </c:ext>
            </c:extLst>
          </c:dPt>
          <c:dPt>
            <c:idx val="3"/>
            <c:bubble3D val="0"/>
            <c:spPr>
              <a:solidFill>
                <a:srgbClr val="5EE7E6"/>
              </a:solidFill>
              <a:ln>
                <a:noFill/>
              </a:ln>
              <a:effectLst/>
            </c:spPr>
            <c:extLst>
              <c:ext xmlns:c16="http://schemas.microsoft.com/office/drawing/2014/chart" uri="{C3380CC4-5D6E-409C-BE32-E72D297353CC}">
                <c16:uniqueId val="{00000007-31EE-4E6C-A8A4-49BEEA57BAC9}"/>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31EE-4E6C-A8A4-49BEEA57BAC9}"/>
              </c:ext>
            </c:extLst>
          </c:dPt>
          <c:dLbls>
            <c:dLbl>
              <c:idx val="0"/>
              <c:layout>
                <c:manualLayout>
                  <c:x val="-7.3885616791052641E-2"/>
                  <c:y val="1.62652188658095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1EE-4E6C-A8A4-49BEEA57BAC9}"/>
                </c:ext>
              </c:extLst>
            </c:dLbl>
            <c:dLbl>
              <c:idx val="1"/>
              <c:layout>
                <c:manualLayout>
                  <c:x val="-9.0304642744619898E-2"/>
                  <c:y val="-2.277130641213355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1EE-4E6C-A8A4-49BEEA57BAC9}"/>
                </c:ext>
              </c:extLst>
            </c:dLbl>
            <c:dLbl>
              <c:idx val="2"/>
              <c:layout>
                <c:manualLayout>
                  <c:x val="-4.597327266998831E-2"/>
                  <c:y val="-0.107350444514343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1EE-4E6C-A8A4-49BEEA57BAC9}"/>
                </c:ext>
              </c:extLst>
            </c:dLbl>
            <c:dLbl>
              <c:idx val="3"/>
              <c:layout>
                <c:manualLayout>
                  <c:x val="6.5676103814269013E-2"/>
                  <c:y val="-9.10852256485340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1EE-4E6C-A8A4-49BEEA57BAC9}"/>
                </c:ext>
              </c:extLst>
            </c:dLbl>
            <c:dLbl>
              <c:idx val="4"/>
              <c:layout>
                <c:manualLayout>
                  <c:x val="3.7763759693204682E-2"/>
                  <c:y val="0.110603488287505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1EE-4E6C-A8A4-49BEEA57BAC9}"/>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7</c:v>
                </c:pt>
                <c:pt idx="1">
                  <c:v>7</c:v>
                </c:pt>
                <c:pt idx="2">
                  <c:v>20</c:v>
                </c:pt>
                <c:pt idx="3">
                  <c:v>15</c:v>
                </c:pt>
                <c:pt idx="4">
                  <c:v>51</c:v>
                </c:pt>
              </c:numCache>
            </c:numRef>
          </c:val>
          <c:extLst>
            <c:ext xmlns:c16="http://schemas.microsoft.com/office/drawing/2014/chart" uri="{C3380CC4-5D6E-409C-BE32-E72D297353CC}">
              <c16:uniqueId val="{0000000A-31EE-4E6C-A8A4-49BEEA57BAC9}"/>
            </c:ext>
          </c:extLst>
        </c:ser>
        <c:dLbls>
          <c:showLegendKey val="0"/>
          <c:showVal val="0"/>
          <c:showCatName val="0"/>
          <c:showSerName val="0"/>
          <c:showPercent val="0"/>
          <c:showBubbleSize val="0"/>
          <c:showLeaderLines val="0"/>
        </c:dLbls>
        <c:firstSliceAng val="244"/>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BEC7-420E-9E19-307CA95F90A8}"/>
              </c:ext>
            </c:extLst>
          </c:dPt>
          <c:dPt>
            <c:idx val="1"/>
            <c:bubble3D val="0"/>
            <c:spPr>
              <a:solidFill>
                <a:schemeClr val="accent2"/>
              </a:solidFill>
              <a:ln>
                <a:noFill/>
              </a:ln>
              <a:effectLst/>
            </c:spPr>
            <c:extLst>
              <c:ext xmlns:c16="http://schemas.microsoft.com/office/drawing/2014/chart" uri="{C3380CC4-5D6E-409C-BE32-E72D297353CC}">
                <c16:uniqueId val="{00000003-BEC7-420E-9E19-307CA95F90A8}"/>
              </c:ext>
            </c:extLst>
          </c:dPt>
          <c:dPt>
            <c:idx val="2"/>
            <c:bubble3D val="0"/>
            <c:spPr>
              <a:solidFill>
                <a:schemeClr val="accent3"/>
              </a:solidFill>
              <a:ln>
                <a:noFill/>
              </a:ln>
              <a:effectLst/>
            </c:spPr>
            <c:extLst>
              <c:ext xmlns:c16="http://schemas.microsoft.com/office/drawing/2014/chart" uri="{C3380CC4-5D6E-409C-BE32-E72D297353CC}">
                <c16:uniqueId val="{00000005-BEC7-420E-9E19-307CA95F90A8}"/>
              </c:ext>
            </c:extLst>
          </c:dPt>
          <c:dPt>
            <c:idx val="3"/>
            <c:bubble3D val="0"/>
            <c:spPr>
              <a:solidFill>
                <a:srgbClr val="5EE7E6"/>
              </a:solidFill>
              <a:ln>
                <a:noFill/>
              </a:ln>
              <a:effectLst/>
            </c:spPr>
            <c:extLst>
              <c:ext xmlns:c16="http://schemas.microsoft.com/office/drawing/2014/chart" uri="{C3380CC4-5D6E-409C-BE32-E72D297353CC}">
                <c16:uniqueId val="{00000007-BEC7-420E-9E19-307CA95F90A8}"/>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BEC7-420E-9E19-307CA95F90A8}"/>
              </c:ext>
            </c:extLst>
          </c:dPt>
          <c:dLbls>
            <c:dLbl>
              <c:idx val="0"/>
              <c:layout>
                <c:manualLayout>
                  <c:x val="-6.5676103814269013E-2"/>
                  <c:y val="4.55426128242669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EC7-420E-9E19-307CA95F90A8}"/>
                </c:ext>
              </c:extLst>
            </c:dLbl>
            <c:dLbl>
              <c:idx val="1"/>
              <c:layout>
                <c:manualLayout>
                  <c:x val="-0.10179796091211697"/>
                  <c:y val="9.75913131948572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EC7-420E-9E19-307CA95F90A8}"/>
                </c:ext>
              </c:extLst>
            </c:dLbl>
            <c:dLbl>
              <c:idx val="2"/>
              <c:layout>
                <c:manualLayout>
                  <c:x val="-3.2838051907134506E-2"/>
                  <c:y val="-0.1106034882875055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EC7-420E-9E19-307CA95F90A8}"/>
                </c:ext>
              </c:extLst>
            </c:dLbl>
            <c:dLbl>
              <c:idx val="3"/>
              <c:layout>
                <c:manualLayout>
                  <c:x val="7.7169421981766087E-2"/>
                  <c:y val="-5.20487003705908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EC7-420E-9E19-307CA95F90A8}"/>
                </c:ext>
              </c:extLst>
            </c:dLbl>
            <c:dLbl>
              <c:idx val="4"/>
              <c:layout>
                <c:manualLayout>
                  <c:x val="1.6419025953567253E-2"/>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EC7-420E-9E19-307CA95F90A8}"/>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10</c:v>
                </c:pt>
                <c:pt idx="2">
                  <c:v>25</c:v>
                </c:pt>
                <c:pt idx="3">
                  <c:v>23</c:v>
                </c:pt>
                <c:pt idx="4">
                  <c:v>39</c:v>
                </c:pt>
              </c:numCache>
            </c:numRef>
          </c:val>
          <c:extLst>
            <c:ext xmlns:c16="http://schemas.microsoft.com/office/drawing/2014/chart" uri="{C3380CC4-5D6E-409C-BE32-E72D297353CC}">
              <c16:uniqueId val="{0000000A-BEC7-420E-9E19-307CA95F90A8}"/>
            </c:ext>
          </c:extLst>
        </c:ser>
        <c:dLbls>
          <c:showLegendKey val="0"/>
          <c:showVal val="0"/>
          <c:showCatName val="0"/>
          <c:showSerName val="0"/>
          <c:showPercent val="0"/>
          <c:showBubbleSize val="0"/>
          <c:showLeaderLines val="0"/>
        </c:dLbls>
        <c:firstSliceAng val="24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241B-48A5-8136-DD193B337D85}"/>
              </c:ext>
            </c:extLst>
          </c:dPt>
          <c:dPt>
            <c:idx val="1"/>
            <c:bubble3D val="0"/>
            <c:spPr>
              <a:solidFill>
                <a:schemeClr val="accent2"/>
              </a:solidFill>
              <a:ln>
                <a:noFill/>
              </a:ln>
              <a:effectLst/>
            </c:spPr>
            <c:extLst>
              <c:ext xmlns:c16="http://schemas.microsoft.com/office/drawing/2014/chart" uri="{C3380CC4-5D6E-409C-BE32-E72D297353CC}">
                <c16:uniqueId val="{00000003-241B-48A5-8136-DD193B337D85}"/>
              </c:ext>
            </c:extLst>
          </c:dPt>
          <c:dPt>
            <c:idx val="2"/>
            <c:bubble3D val="0"/>
            <c:spPr>
              <a:solidFill>
                <a:schemeClr val="accent3"/>
              </a:solidFill>
              <a:ln>
                <a:noFill/>
              </a:ln>
              <a:effectLst/>
            </c:spPr>
            <c:extLst>
              <c:ext xmlns:c16="http://schemas.microsoft.com/office/drawing/2014/chart" uri="{C3380CC4-5D6E-409C-BE32-E72D297353CC}">
                <c16:uniqueId val="{00000005-241B-48A5-8136-DD193B337D85}"/>
              </c:ext>
            </c:extLst>
          </c:dPt>
          <c:dPt>
            <c:idx val="3"/>
            <c:bubble3D val="0"/>
            <c:spPr>
              <a:solidFill>
                <a:srgbClr val="5EE7E6"/>
              </a:solidFill>
              <a:ln>
                <a:noFill/>
              </a:ln>
              <a:effectLst/>
            </c:spPr>
            <c:extLst>
              <c:ext xmlns:c16="http://schemas.microsoft.com/office/drawing/2014/chart" uri="{C3380CC4-5D6E-409C-BE32-E72D297353CC}">
                <c16:uniqueId val="{00000007-241B-48A5-8136-DD193B337D85}"/>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241B-48A5-8136-DD193B337D85}"/>
              </c:ext>
            </c:extLst>
          </c:dPt>
          <c:dLbls>
            <c:dLbl>
              <c:idx val="0"/>
              <c:layout>
                <c:manualLayout>
                  <c:x val="-6.5676103814269013E-2"/>
                  <c:y val="4.55426128242669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41B-48A5-8136-DD193B337D85}"/>
                </c:ext>
              </c:extLst>
            </c:dLbl>
            <c:dLbl>
              <c:idx val="1"/>
              <c:layout>
                <c:manualLayout>
                  <c:x val="-0.10179796091211697"/>
                  <c:y val="9.75913131948572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41B-48A5-8136-DD193B337D85}"/>
                </c:ext>
              </c:extLst>
            </c:dLbl>
            <c:dLbl>
              <c:idx val="2"/>
              <c:layout>
                <c:manualLayout>
                  <c:x val="-4.4331370074631581E-2"/>
                  <c:y val="-9.10852256485339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41B-48A5-8136-DD193B337D85}"/>
                </c:ext>
              </c:extLst>
            </c:dLbl>
            <c:dLbl>
              <c:idx val="3"/>
              <c:layout>
                <c:manualLayout>
                  <c:x val="7.8811324577122699E-2"/>
                  <c:y val="-7.80730505558862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41B-48A5-8136-DD193B337D85}"/>
                </c:ext>
              </c:extLst>
            </c:dLbl>
            <c:dLbl>
              <c:idx val="4"/>
              <c:layout>
                <c:manualLayout>
                  <c:x val="5.4182785646771939E-2"/>
                  <c:y val="0.113856532060667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41B-48A5-8136-DD193B337D85}"/>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10</c:v>
                </c:pt>
                <c:pt idx="2">
                  <c:v>24</c:v>
                </c:pt>
                <c:pt idx="3">
                  <c:v>19</c:v>
                </c:pt>
                <c:pt idx="4">
                  <c:v>44</c:v>
                </c:pt>
              </c:numCache>
            </c:numRef>
          </c:val>
          <c:extLst>
            <c:ext xmlns:c16="http://schemas.microsoft.com/office/drawing/2014/chart" uri="{C3380CC4-5D6E-409C-BE32-E72D297353CC}">
              <c16:uniqueId val="{0000000A-241B-48A5-8136-DD193B337D85}"/>
            </c:ext>
          </c:extLst>
        </c:ser>
        <c:dLbls>
          <c:showLegendKey val="0"/>
          <c:showVal val="0"/>
          <c:showCatName val="0"/>
          <c:showSerName val="0"/>
          <c:showPercent val="0"/>
          <c:showBubbleSize val="0"/>
          <c:showLeaderLines val="0"/>
        </c:dLbls>
        <c:firstSliceAng val="24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B23D-4ECA-B4CD-2F91D589E9F4}"/>
              </c:ext>
            </c:extLst>
          </c:dPt>
          <c:dPt>
            <c:idx val="1"/>
            <c:bubble3D val="0"/>
            <c:spPr>
              <a:solidFill>
                <a:schemeClr val="accent2"/>
              </a:solidFill>
              <a:ln>
                <a:noFill/>
              </a:ln>
              <a:effectLst/>
            </c:spPr>
            <c:extLst>
              <c:ext xmlns:c16="http://schemas.microsoft.com/office/drawing/2014/chart" uri="{C3380CC4-5D6E-409C-BE32-E72D297353CC}">
                <c16:uniqueId val="{00000003-B23D-4ECA-B4CD-2F91D589E9F4}"/>
              </c:ext>
            </c:extLst>
          </c:dPt>
          <c:dPt>
            <c:idx val="2"/>
            <c:bubble3D val="0"/>
            <c:spPr>
              <a:solidFill>
                <a:schemeClr val="accent3"/>
              </a:solidFill>
              <a:ln>
                <a:noFill/>
              </a:ln>
              <a:effectLst/>
            </c:spPr>
            <c:extLst>
              <c:ext xmlns:c16="http://schemas.microsoft.com/office/drawing/2014/chart" uri="{C3380CC4-5D6E-409C-BE32-E72D297353CC}">
                <c16:uniqueId val="{00000005-B23D-4ECA-B4CD-2F91D589E9F4}"/>
              </c:ext>
            </c:extLst>
          </c:dPt>
          <c:dPt>
            <c:idx val="3"/>
            <c:bubble3D val="0"/>
            <c:spPr>
              <a:solidFill>
                <a:srgbClr val="5EE7E6"/>
              </a:solidFill>
              <a:ln>
                <a:noFill/>
              </a:ln>
              <a:effectLst/>
            </c:spPr>
            <c:extLst>
              <c:ext xmlns:c16="http://schemas.microsoft.com/office/drawing/2014/chart" uri="{C3380CC4-5D6E-409C-BE32-E72D297353CC}">
                <c16:uniqueId val="{00000007-B23D-4ECA-B4CD-2F91D589E9F4}"/>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B23D-4ECA-B4CD-2F91D589E9F4}"/>
              </c:ext>
            </c:extLst>
          </c:dPt>
          <c:dLbls>
            <c:dLbl>
              <c:idx val="0"/>
              <c:layout>
                <c:manualLayout>
                  <c:x val="-5.9108493432842142E-2"/>
                  <c:y val="2.60243501852953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23D-4ECA-B4CD-2F91D589E9F4}"/>
                </c:ext>
              </c:extLst>
            </c:dLbl>
            <c:dLbl>
              <c:idx val="1"/>
              <c:layout>
                <c:manualLayout>
                  <c:x val="-8.8662740149263161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23D-4ECA-B4CD-2F91D589E9F4}"/>
                </c:ext>
              </c:extLst>
            </c:dLbl>
            <c:dLbl>
              <c:idx val="2"/>
              <c:layout>
                <c:manualLayout>
                  <c:x val="-3.4479954502491229E-2"/>
                  <c:y val="-0.107350444514343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23D-4ECA-B4CD-2F91D589E9F4}"/>
                </c:ext>
              </c:extLst>
            </c:dLbl>
            <c:dLbl>
              <c:idx val="3"/>
              <c:layout>
                <c:manualLayout>
                  <c:x val="7.7169421981766087E-2"/>
                  <c:y val="-2.9277393958457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23D-4ECA-B4CD-2F91D589E9F4}"/>
                </c:ext>
              </c:extLst>
            </c:dLbl>
            <c:dLbl>
              <c:idx val="4"/>
              <c:layout>
                <c:manualLayout>
                  <c:x val="-1.6419025953567253E-3"/>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23D-4ECA-B4CD-2F91D589E9F4}"/>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9</c:v>
                </c:pt>
                <c:pt idx="2">
                  <c:v>29</c:v>
                </c:pt>
                <c:pt idx="3">
                  <c:v>22</c:v>
                </c:pt>
                <c:pt idx="4">
                  <c:v>37</c:v>
                </c:pt>
              </c:numCache>
            </c:numRef>
          </c:val>
          <c:extLst>
            <c:ext xmlns:c16="http://schemas.microsoft.com/office/drawing/2014/chart" uri="{C3380CC4-5D6E-409C-BE32-E72D297353CC}">
              <c16:uniqueId val="{0000000A-B23D-4ECA-B4CD-2F91D589E9F4}"/>
            </c:ext>
          </c:extLst>
        </c:ser>
        <c:dLbls>
          <c:showLegendKey val="0"/>
          <c:showVal val="0"/>
          <c:showCatName val="0"/>
          <c:showSerName val="0"/>
          <c:showPercent val="0"/>
          <c:showBubbleSize val="0"/>
          <c:showLeaderLines val="0"/>
        </c:dLbls>
        <c:firstSliceAng val="248"/>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0513-4F90-B142-EDD0500EF2F9}"/>
              </c:ext>
            </c:extLst>
          </c:dPt>
          <c:dPt>
            <c:idx val="1"/>
            <c:bubble3D val="0"/>
            <c:spPr>
              <a:solidFill>
                <a:schemeClr val="accent2"/>
              </a:solidFill>
              <a:ln>
                <a:noFill/>
              </a:ln>
              <a:effectLst/>
            </c:spPr>
            <c:extLst>
              <c:ext xmlns:c16="http://schemas.microsoft.com/office/drawing/2014/chart" uri="{C3380CC4-5D6E-409C-BE32-E72D297353CC}">
                <c16:uniqueId val="{00000003-0513-4F90-B142-EDD0500EF2F9}"/>
              </c:ext>
            </c:extLst>
          </c:dPt>
          <c:dPt>
            <c:idx val="2"/>
            <c:bubble3D val="0"/>
            <c:spPr>
              <a:solidFill>
                <a:schemeClr val="accent3"/>
              </a:solidFill>
              <a:ln>
                <a:noFill/>
              </a:ln>
              <a:effectLst/>
            </c:spPr>
            <c:extLst>
              <c:ext xmlns:c16="http://schemas.microsoft.com/office/drawing/2014/chart" uri="{C3380CC4-5D6E-409C-BE32-E72D297353CC}">
                <c16:uniqueId val="{00000005-0513-4F90-B142-EDD0500EF2F9}"/>
              </c:ext>
            </c:extLst>
          </c:dPt>
          <c:dPt>
            <c:idx val="3"/>
            <c:bubble3D val="0"/>
            <c:spPr>
              <a:solidFill>
                <a:srgbClr val="5EE7E6"/>
              </a:solidFill>
              <a:ln>
                <a:noFill/>
              </a:ln>
              <a:effectLst/>
            </c:spPr>
            <c:extLst>
              <c:ext xmlns:c16="http://schemas.microsoft.com/office/drawing/2014/chart" uri="{C3380CC4-5D6E-409C-BE32-E72D297353CC}">
                <c16:uniqueId val="{00000007-0513-4F90-B142-EDD0500EF2F9}"/>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0513-4F90-B142-EDD0500EF2F9}"/>
              </c:ext>
            </c:extLst>
          </c:dPt>
          <c:dLbls>
            <c:dLbl>
              <c:idx val="0"/>
              <c:layout>
                <c:manualLayout>
                  <c:x val="-7.3885616791052669E-2"/>
                  <c:y val="4.228956905110493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513-4F90-B142-EDD0500EF2F9}"/>
                </c:ext>
              </c:extLst>
            </c:dLbl>
            <c:dLbl>
              <c:idx val="1"/>
              <c:layout>
                <c:manualLayout>
                  <c:x val="-0.10015605831676028"/>
                  <c:y val="-1.30121750926477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513-4F90-B142-EDD0500EF2F9}"/>
                </c:ext>
              </c:extLst>
            </c:dLbl>
            <c:dLbl>
              <c:idx val="2"/>
              <c:layout>
                <c:manualLayout>
                  <c:x val="-9.8514155721403512E-3"/>
                  <c:y val="-0.159399144884934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513-4F90-B142-EDD0500EF2F9}"/>
                </c:ext>
              </c:extLst>
            </c:dLbl>
            <c:dLbl>
              <c:idx val="3"/>
              <c:layout>
                <c:manualLayout>
                  <c:x val="4.597327266998831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513-4F90-B142-EDD0500EF2F9}"/>
                </c:ext>
              </c:extLst>
            </c:dLbl>
            <c:dLbl>
              <c:idx val="4"/>
              <c:layout>
                <c:manualLayout>
                  <c:x val="4.5973272669988186E-2"/>
                  <c:y val="0.1138565320606673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513-4F90-B142-EDD0500EF2F9}"/>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7</c:v>
                </c:pt>
                <c:pt idx="2">
                  <c:v>18</c:v>
                </c:pt>
                <c:pt idx="3">
                  <c:v>19</c:v>
                </c:pt>
                <c:pt idx="4">
                  <c:v>53</c:v>
                </c:pt>
              </c:numCache>
            </c:numRef>
          </c:val>
          <c:extLst>
            <c:ext xmlns:c16="http://schemas.microsoft.com/office/drawing/2014/chart" uri="{C3380CC4-5D6E-409C-BE32-E72D297353CC}">
              <c16:uniqueId val="{0000000A-0513-4F90-B142-EDD0500EF2F9}"/>
            </c:ext>
          </c:extLst>
        </c:ser>
        <c:dLbls>
          <c:showLegendKey val="0"/>
          <c:showVal val="0"/>
          <c:showCatName val="0"/>
          <c:showSerName val="0"/>
          <c:showPercent val="0"/>
          <c:showBubbleSize val="0"/>
          <c:showLeaderLines val="0"/>
        </c:dLbls>
        <c:firstSliceAng val="246"/>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9EC-45DB-9461-DA14412B9BB6}"/>
              </c:ext>
            </c:extLst>
          </c:dPt>
          <c:dPt>
            <c:idx val="1"/>
            <c:bubble3D val="0"/>
            <c:spPr>
              <a:solidFill>
                <a:schemeClr val="accent2"/>
              </a:solidFill>
              <a:ln>
                <a:noFill/>
              </a:ln>
              <a:effectLst/>
            </c:spPr>
            <c:extLst>
              <c:ext xmlns:c16="http://schemas.microsoft.com/office/drawing/2014/chart" uri="{C3380CC4-5D6E-409C-BE32-E72D297353CC}">
                <c16:uniqueId val="{00000003-A9EC-45DB-9461-DA14412B9BB6}"/>
              </c:ext>
            </c:extLst>
          </c:dPt>
          <c:dPt>
            <c:idx val="2"/>
            <c:bubble3D val="0"/>
            <c:spPr>
              <a:solidFill>
                <a:schemeClr val="accent3"/>
              </a:solidFill>
              <a:ln>
                <a:noFill/>
              </a:ln>
              <a:effectLst/>
            </c:spPr>
            <c:extLst>
              <c:ext xmlns:c16="http://schemas.microsoft.com/office/drawing/2014/chart" uri="{C3380CC4-5D6E-409C-BE32-E72D297353CC}">
                <c16:uniqueId val="{00000005-A9EC-45DB-9461-DA14412B9BB6}"/>
              </c:ext>
            </c:extLst>
          </c:dPt>
          <c:dPt>
            <c:idx val="3"/>
            <c:bubble3D val="0"/>
            <c:spPr>
              <a:solidFill>
                <a:srgbClr val="5EE7E6"/>
              </a:solidFill>
              <a:ln>
                <a:noFill/>
              </a:ln>
              <a:effectLst/>
            </c:spPr>
            <c:extLst>
              <c:ext xmlns:c16="http://schemas.microsoft.com/office/drawing/2014/chart" uri="{C3380CC4-5D6E-409C-BE32-E72D297353CC}">
                <c16:uniqueId val="{00000007-A9EC-45DB-9461-DA14412B9BB6}"/>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A9EC-45DB-9461-DA14412B9BB6}"/>
              </c:ext>
            </c:extLst>
          </c:dPt>
          <c:dLbls>
            <c:dLbl>
              <c:idx val="0"/>
              <c:layout>
                <c:manualLayout>
                  <c:x val="-6.5676103814269013E-2"/>
                  <c:y val="4.55426128242669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9EC-45DB-9461-DA14412B9BB6}"/>
                </c:ext>
              </c:extLst>
            </c:dLbl>
            <c:dLbl>
              <c:idx val="1"/>
              <c:layout>
                <c:manualLayout>
                  <c:x val="-0.10179796091211697"/>
                  <c:y val="9.75913131948572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9EC-45DB-9461-DA14412B9BB6}"/>
                </c:ext>
              </c:extLst>
            </c:dLbl>
            <c:dLbl>
              <c:idx val="2"/>
              <c:layout>
                <c:manualLayout>
                  <c:x val="-7.2243714195695918E-2"/>
                  <c:y val="-2.277130641213355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9EC-45DB-9461-DA14412B9BB6}"/>
                </c:ext>
              </c:extLst>
            </c:dLbl>
            <c:dLbl>
              <c:idx val="3"/>
              <c:layout>
                <c:manualLayout>
                  <c:x val="3.2838051907134506E-2"/>
                  <c:y val="-0.1106034882875055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9EC-45DB-9461-DA14412B9BB6}"/>
                </c:ext>
              </c:extLst>
            </c:dLbl>
            <c:dLbl>
              <c:idx val="4"/>
              <c:layout>
                <c:manualLayout>
                  <c:x val="1.6419025953567253E-2"/>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9EC-45DB-9461-DA14412B9BB6}"/>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7</c:v>
                </c:pt>
                <c:pt idx="2">
                  <c:v>18</c:v>
                </c:pt>
                <c:pt idx="3">
                  <c:v>17</c:v>
                </c:pt>
                <c:pt idx="4">
                  <c:v>55</c:v>
                </c:pt>
              </c:numCache>
            </c:numRef>
          </c:val>
          <c:extLst>
            <c:ext xmlns:c16="http://schemas.microsoft.com/office/drawing/2014/chart" uri="{C3380CC4-5D6E-409C-BE32-E72D297353CC}">
              <c16:uniqueId val="{0000000A-A9EC-45DB-9461-DA14412B9BB6}"/>
            </c:ext>
          </c:extLst>
        </c:ser>
        <c:dLbls>
          <c:showLegendKey val="0"/>
          <c:showVal val="0"/>
          <c:showCatName val="0"/>
          <c:showSerName val="0"/>
          <c:showPercent val="0"/>
          <c:showBubbleSize val="0"/>
          <c:showLeaderLines val="0"/>
        </c:dLbls>
        <c:firstSliceAng val="24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3477-4E8C-9BA9-A4C80ADC6737}"/>
              </c:ext>
            </c:extLst>
          </c:dPt>
          <c:dPt>
            <c:idx val="1"/>
            <c:bubble3D val="0"/>
            <c:spPr>
              <a:solidFill>
                <a:schemeClr val="accent2"/>
              </a:solidFill>
              <a:ln>
                <a:noFill/>
              </a:ln>
              <a:effectLst/>
            </c:spPr>
            <c:extLst>
              <c:ext xmlns:c16="http://schemas.microsoft.com/office/drawing/2014/chart" uri="{C3380CC4-5D6E-409C-BE32-E72D297353CC}">
                <c16:uniqueId val="{00000003-3477-4E8C-9BA9-A4C80ADC6737}"/>
              </c:ext>
            </c:extLst>
          </c:dPt>
          <c:dPt>
            <c:idx val="2"/>
            <c:bubble3D val="0"/>
            <c:spPr>
              <a:solidFill>
                <a:schemeClr val="accent3"/>
              </a:solidFill>
              <a:ln>
                <a:noFill/>
              </a:ln>
              <a:effectLst/>
            </c:spPr>
            <c:extLst>
              <c:ext xmlns:c16="http://schemas.microsoft.com/office/drawing/2014/chart" uri="{C3380CC4-5D6E-409C-BE32-E72D297353CC}">
                <c16:uniqueId val="{00000005-3477-4E8C-9BA9-A4C80ADC6737}"/>
              </c:ext>
            </c:extLst>
          </c:dPt>
          <c:dPt>
            <c:idx val="3"/>
            <c:bubble3D val="0"/>
            <c:spPr>
              <a:solidFill>
                <a:srgbClr val="5EE7E6"/>
              </a:solidFill>
              <a:ln>
                <a:noFill/>
              </a:ln>
              <a:effectLst/>
            </c:spPr>
            <c:extLst>
              <c:ext xmlns:c16="http://schemas.microsoft.com/office/drawing/2014/chart" uri="{C3380CC4-5D6E-409C-BE32-E72D297353CC}">
                <c16:uniqueId val="{00000007-3477-4E8C-9BA9-A4C80ADC6737}"/>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3477-4E8C-9BA9-A4C80ADC6737}"/>
              </c:ext>
            </c:extLst>
          </c:dPt>
          <c:dLbls>
            <c:dLbl>
              <c:idx val="0"/>
              <c:layout>
                <c:manualLayout>
                  <c:x val="-6.8959909004982459E-2"/>
                  <c:y val="7.80730505558862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477-4E8C-9BA9-A4C80ADC6737}"/>
                </c:ext>
              </c:extLst>
            </c:dLbl>
            <c:dLbl>
              <c:idx val="1"/>
              <c:layout>
                <c:manualLayout>
                  <c:x val="-9.1946545339976649E-2"/>
                  <c:y val="2.277130641213337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477-4E8C-9BA9-A4C80ADC6737}"/>
                </c:ext>
              </c:extLst>
            </c:dLbl>
            <c:dLbl>
              <c:idx val="2"/>
              <c:layout>
                <c:manualLayout>
                  <c:x val="-3.6121857097847959E-2"/>
                  <c:y val="-0.1138565320606674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477-4E8C-9BA9-A4C80ADC6737}"/>
                </c:ext>
              </c:extLst>
            </c:dLbl>
            <c:dLbl>
              <c:idx val="3"/>
              <c:layout>
                <c:manualLayout>
                  <c:x val="6.7318006409625611E-2"/>
                  <c:y val="-8.132609432904820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477-4E8C-9BA9-A4C80ADC6737}"/>
                </c:ext>
              </c:extLst>
            </c:dLbl>
            <c:dLbl>
              <c:idx val="4"/>
              <c:layout>
                <c:manualLayout>
                  <c:x val="3.9405662288561405E-2"/>
                  <c:y val="0.107350444514343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477-4E8C-9BA9-A4C80ADC6737}"/>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5</c:v>
                </c:pt>
                <c:pt idx="2">
                  <c:v>23</c:v>
                </c:pt>
                <c:pt idx="3">
                  <c:v>20</c:v>
                </c:pt>
                <c:pt idx="4">
                  <c:v>49</c:v>
                </c:pt>
              </c:numCache>
            </c:numRef>
          </c:val>
          <c:extLst>
            <c:ext xmlns:c16="http://schemas.microsoft.com/office/drawing/2014/chart" uri="{C3380CC4-5D6E-409C-BE32-E72D297353CC}">
              <c16:uniqueId val="{0000000A-3477-4E8C-9BA9-A4C80ADC6737}"/>
            </c:ext>
          </c:extLst>
        </c:ser>
        <c:dLbls>
          <c:showLegendKey val="0"/>
          <c:showVal val="0"/>
          <c:showCatName val="0"/>
          <c:showSerName val="0"/>
          <c:showPercent val="0"/>
          <c:showBubbleSize val="0"/>
          <c:showLeaderLines val="0"/>
        </c:dLbls>
        <c:firstSliceAng val="258"/>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1C2F-497B-B982-C601FA9D9360}"/>
              </c:ext>
            </c:extLst>
          </c:dPt>
          <c:dPt>
            <c:idx val="1"/>
            <c:bubble3D val="0"/>
            <c:spPr>
              <a:solidFill>
                <a:schemeClr val="accent2"/>
              </a:solidFill>
              <a:ln>
                <a:noFill/>
              </a:ln>
              <a:effectLst/>
            </c:spPr>
            <c:extLst>
              <c:ext xmlns:c16="http://schemas.microsoft.com/office/drawing/2014/chart" uri="{C3380CC4-5D6E-409C-BE32-E72D297353CC}">
                <c16:uniqueId val="{00000003-1C2F-497B-B982-C601FA9D9360}"/>
              </c:ext>
            </c:extLst>
          </c:dPt>
          <c:dPt>
            <c:idx val="2"/>
            <c:bubble3D val="0"/>
            <c:spPr>
              <a:solidFill>
                <a:schemeClr val="accent3"/>
              </a:solidFill>
              <a:ln>
                <a:noFill/>
              </a:ln>
              <a:effectLst/>
            </c:spPr>
            <c:extLst>
              <c:ext xmlns:c16="http://schemas.microsoft.com/office/drawing/2014/chart" uri="{C3380CC4-5D6E-409C-BE32-E72D297353CC}">
                <c16:uniqueId val="{00000005-1C2F-497B-B982-C601FA9D9360}"/>
              </c:ext>
            </c:extLst>
          </c:dPt>
          <c:dPt>
            <c:idx val="3"/>
            <c:bubble3D val="0"/>
            <c:spPr>
              <a:solidFill>
                <a:srgbClr val="5EE7E6"/>
              </a:solidFill>
              <a:ln>
                <a:noFill/>
              </a:ln>
              <a:effectLst/>
            </c:spPr>
            <c:extLst>
              <c:ext xmlns:c16="http://schemas.microsoft.com/office/drawing/2014/chart" uri="{C3380CC4-5D6E-409C-BE32-E72D297353CC}">
                <c16:uniqueId val="{00000007-1C2F-497B-B982-C601FA9D9360}"/>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1C2F-497B-B982-C601FA9D9360}"/>
              </c:ext>
            </c:extLst>
          </c:dPt>
          <c:dLbls>
            <c:dLbl>
              <c:idx val="0"/>
              <c:layout>
                <c:manualLayout>
                  <c:x val="-6.5676103814269013E-2"/>
                  <c:y val="4.55426128242669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C2F-497B-B982-C601FA9D9360}"/>
                </c:ext>
              </c:extLst>
            </c:dLbl>
            <c:dLbl>
              <c:idx val="1"/>
              <c:layout>
                <c:manualLayout>
                  <c:x val="-0.10179796091211697"/>
                  <c:y val="9.75913131948572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C2F-497B-B982-C601FA9D9360}"/>
                </c:ext>
              </c:extLst>
            </c:dLbl>
            <c:dLbl>
              <c:idx val="2"/>
              <c:layout>
                <c:manualLayout>
                  <c:x val="-7.2243714195695918E-2"/>
                  <c:y val="-2.277130641213355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C2F-497B-B982-C601FA9D9360}"/>
                </c:ext>
              </c:extLst>
            </c:dLbl>
            <c:dLbl>
              <c:idx val="3"/>
              <c:layout>
                <c:manualLayout>
                  <c:x val="-1.3135220762853863E-2"/>
                  <c:y val="-0.1073504445143436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C2F-497B-B982-C601FA9D9360}"/>
                </c:ext>
              </c:extLst>
            </c:dLbl>
            <c:dLbl>
              <c:idx val="4"/>
              <c:layout>
                <c:manualLayout>
                  <c:x val="1.6419025953567253E-2"/>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C2F-497B-B982-C601FA9D9360}"/>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5</c:v>
                </c:pt>
                <c:pt idx="2">
                  <c:v>16</c:v>
                </c:pt>
                <c:pt idx="3">
                  <c:v>17</c:v>
                </c:pt>
                <c:pt idx="4">
                  <c:v>59</c:v>
                </c:pt>
              </c:numCache>
            </c:numRef>
          </c:val>
          <c:extLst>
            <c:ext xmlns:c16="http://schemas.microsoft.com/office/drawing/2014/chart" uri="{C3380CC4-5D6E-409C-BE32-E72D297353CC}">
              <c16:uniqueId val="{0000000A-1C2F-497B-B982-C601FA9D9360}"/>
            </c:ext>
          </c:extLst>
        </c:ser>
        <c:dLbls>
          <c:showLegendKey val="0"/>
          <c:showVal val="0"/>
          <c:showCatName val="0"/>
          <c:showSerName val="0"/>
          <c:showPercent val="0"/>
          <c:showBubbleSize val="0"/>
          <c:showLeaderLines val="0"/>
        </c:dLbls>
        <c:firstSliceAng val="24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070-422E-ACAE-88C70E2A8F8F}"/>
              </c:ext>
            </c:extLst>
          </c:dPt>
          <c:dPt>
            <c:idx val="1"/>
            <c:bubble3D val="0"/>
            <c:spPr>
              <a:solidFill>
                <a:schemeClr val="accent2"/>
              </a:solidFill>
              <a:ln>
                <a:noFill/>
              </a:ln>
              <a:effectLst/>
            </c:spPr>
            <c:extLst>
              <c:ext xmlns:c16="http://schemas.microsoft.com/office/drawing/2014/chart" uri="{C3380CC4-5D6E-409C-BE32-E72D297353CC}">
                <c16:uniqueId val="{00000003-8070-422E-ACAE-88C70E2A8F8F}"/>
              </c:ext>
            </c:extLst>
          </c:dPt>
          <c:dPt>
            <c:idx val="2"/>
            <c:bubble3D val="0"/>
            <c:spPr>
              <a:solidFill>
                <a:schemeClr val="accent3"/>
              </a:solidFill>
              <a:ln>
                <a:noFill/>
              </a:ln>
              <a:effectLst/>
            </c:spPr>
            <c:extLst>
              <c:ext xmlns:c16="http://schemas.microsoft.com/office/drawing/2014/chart" uri="{C3380CC4-5D6E-409C-BE32-E72D297353CC}">
                <c16:uniqueId val="{00000005-8070-422E-ACAE-88C70E2A8F8F}"/>
              </c:ext>
            </c:extLst>
          </c:dPt>
          <c:dPt>
            <c:idx val="3"/>
            <c:bubble3D val="0"/>
            <c:spPr>
              <a:solidFill>
                <a:srgbClr val="5EE7E6"/>
              </a:solidFill>
              <a:ln>
                <a:noFill/>
              </a:ln>
              <a:effectLst/>
            </c:spPr>
            <c:extLst>
              <c:ext xmlns:c16="http://schemas.microsoft.com/office/drawing/2014/chart" uri="{C3380CC4-5D6E-409C-BE32-E72D297353CC}">
                <c16:uniqueId val="{00000007-8070-422E-ACAE-88C70E2A8F8F}"/>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8070-422E-ACAE-88C70E2A8F8F}"/>
              </c:ext>
            </c:extLst>
          </c:dPt>
          <c:dLbls>
            <c:dLbl>
              <c:idx val="0"/>
              <c:layout>
                <c:manualLayout>
                  <c:x val="-6.0750396028198865E-2"/>
                  <c:y val="6.831391923640048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070-422E-ACAE-88C70E2A8F8F}"/>
                </c:ext>
              </c:extLst>
            </c:dLbl>
            <c:dLbl>
              <c:idx val="1"/>
              <c:layout>
                <c:manualLayout>
                  <c:x val="-9.687225312604679E-2"/>
                  <c:y val="1.62652188658096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070-422E-ACAE-88C70E2A8F8F}"/>
                </c:ext>
              </c:extLst>
            </c:dLbl>
            <c:dLbl>
              <c:idx val="2"/>
              <c:layout>
                <c:manualLayout>
                  <c:x val="-6.7318006409625736E-2"/>
                  <c:y val="-3.90365252779431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070-422E-ACAE-88C70E2A8F8F}"/>
                </c:ext>
              </c:extLst>
            </c:dLbl>
            <c:dLbl>
              <c:idx val="3"/>
              <c:layout>
                <c:manualLayout>
                  <c:x val="6.5676103814268413E-3"/>
                  <c:y val="-0.1106034882875055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070-422E-ACAE-88C70E2A8F8F}"/>
                </c:ext>
              </c:extLst>
            </c:dLbl>
            <c:dLbl>
              <c:idx val="4"/>
              <c:layout>
                <c:manualLayout>
                  <c:x val="6.239229862355556E-2"/>
                  <c:y val="9.759131319485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070-422E-ACAE-88C70E2A8F8F}"/>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5</c:v>
                </c:pt>
                <c:pt idx="2">
                  <c:v>18</c:v>
                </c:pt>
                <c:pt idx="3">
                  <c:v>20</c:v>
                </c:pt>
                <c:pt idx="4">
                  <c:v>54</c:v>
                </c:pt>
              </c:numCache>
            </c:numRef>
          </c:val>
          <c:extLst>
            <c:ext xmlns:c16="http://schemas.microsoft.com/office/drawing/2014/chart" uri="{C3380CC4-5D6E-409C-BE32-E72D297353CC}">
              <c16:uniqueId val="{0000000A-8070-422E-ACAE-88C70E2A8F8F}"/>
            </c:ext>
          </c:extLst>
        </c:ser>
        <c:dLbls>
          <c:showLegendKey val="0"/>
          <c:showVal val="0"/>
          <c:showCatName val="0"/>
          <c:showSerName val="0"/>
          <c:showPercent val="0"/>
          <c:showBubbleSize val="0"/>
          <c:showLeaderLines val="0"/>
        </c:dLbls>
        <c:firstSliceAng val="234"/>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1493318167497077"/>
                  <c:y val="-1.301217509264771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6.403420121891229E-2"/>
                  <c:y val="-6.50608754632385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8.7020837553906327E-2"/>
                  <c:y val="0.1268687071533151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3.4479954502491174E-2"/>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8.209512976783627E-2"/>
                  <c:y val="0.136627838472800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42</c:v>
                </c:pt>
                <c:pt idx="1">
                  <c:v>37</c:v>
                </c:pt>
                <c:pt idx="2">
                  <c:v>16</c:v>
                </c:pt>
                <c:pt idx="3">
                  <c:v>3</c:v>
                </c:pt>
                <c:pt idx="4">
                  <c:v>2</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21D2-4912-8376-E66022365B8B}"/>
              </c:ext>
            </c:extLst>
          </c:dPt>
          <c:dPt>
            <c:idx val="1"/>
            <c:bubble3D val="0"/>
            <c:spPr>
              <a:solidFill>
                <a:schemeClr val="accent2"/>
              </a:solidFill>
              <a:ln>
                <a:noFill/>
              </a:ln>
              <a:effectLst/>
            </c:spPr>
            <c:extLst>
              <c:ext xmlns:c16="http://schemas.microsoft.com/office/drawing/2014/chart" uri="{C3380CC4-5D6E-409C-BE32-E72D297353CC}">
                <c16:uniqueId val="{00000003-21D2-4912-8376-E66022365B8B}"/>
              </c:ext>
            </c:extLst>
          </c:dPt>
          <c:dPt>
            <c:idx val="2"/>
            <c:bubble3D val="0"/>
            <c:spPr>
              <a:solidFill>
                <a:schemeClr val="accent3"/>
              </a:solidFill>
              <a:ln>
                <a:noFill/>
              </a:ln>
              <a:effectLst/>
            </c:spPr>
            <c:extLst>
              <c:ext xmlns:c16="http://schemas.microsoft.com/office/drawing/2014/chart" uri="{C3380CC4-5D6E-409C-BE32-E72D297353CC}">
                <c16:uniqueId val="{00000005-21D2-4912-8376-E66022365B8B}"/>
              </c:ext>
            </c:extLst>
          </c:dPt>
          <c:dPt>
            <c:idx val="3"/>
            <c:bubble3D val="0"/>
            <c:spPr>
              <a:solidFill>
                <a:srgbClr val="5EE7E6"/>
              </a:solidFill>
              <a:ln>
                <a:noFill/>
              </a:ln>
              <a:effectLst/>
            </c:spPr>
            <c:extLst>
              <c:ext xmlns:c16="http://schemas.microsoft.com/office/drawing/2014/chart" uri="{C3380CC4-5D6E-409C-BE32-E72D297353CC}">
                <c16:uniqueId val="{00000007-21D2-4912-8376-E66022365B8B}"/>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21D2-4912-8376-E66022365B8B}"/>
              </c:ext>
            </c:extLst>
          </c:dPt>
          <c:dLbls>
            <c:dLbl>
              <c:idx val="0"/>
              <c:layout>
                <c:manualLayout>
                  <c:x val="-6.8959909004982528E-2"/>
                  <c:y val="5.855478791691458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1D2-4912-8376-E66022365B8B}"/>
                </c:ext>
              </c:extLst>
            </c:dLbl>
            <c:dLbl>
              <c:idx val="1"/>
              <c:layout>
                <c:manualLayout>
                  <c:x val="-0.10508176610283042"/>
                  <c:y val="-9.7591313194857841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1D2-4912-8376-E66022365B8B}"/>
                </c:ext>
              </c:extLst>
            </c:dLbl>
            <c:dLbl>
              <c:idx val="2"/>
              <c:layout>
                <c:manualLayout>
                  <c:x val="-7.2243714195695918E-2"/>
                  <c:y val="-2.9277393958457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1D2-4912-8376-E66022365B8B}"/>
                </c:ext>
              </c:extLst>
            </c:dLbl>
            <c:dLbl>
              <c:idx val="3"/>
              <c:layout>
                <c:manualLayout>
                  <c:x val="-3.119614931177778E-2"/>
                  <c:y val="-0.117109575833829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1D2-4912-8376-E66022365B8B}"/>
                </c:ext>
              </c:extLst>
            </c:dLbl>
            <c:dLbl>
              <c:idx val="4"/>
              <c:layout>
                <c:manualLayout>
                  <c:x val="6.403420121891229E-2"/>
                  <c:y val="7.15669630095624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1D2-4912-8376-E66022365B8B}"/>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2</c:v>
                </c:pt>
                <c:pt idx="1">
                  <c:v>4</c:v>
                </c:pt>
                <c:pt idx="2">
                  <c:v>15</c:v>
                </c:pt>
                <c:pt idx="3">
                  <c:v>14</c:v>
                </c:pt>
                <c:pt idx="4">
                  <c:v>65</c:v>
                </c:pt>
              </c:numCache>
            </c:numRef>
          </c:val>
          <c:extLst>
            <c:ext xmlns:c16="http://schemas.microsoft.com/office/drawing/2014/chart" uri="{C3380CC4-5D6E-409C-BE32-E72D297353CC}">
              <c16:uniqueId val="{0000000A-21D2-4912-8376-E66022365B8B}"/>
            </c:ext>
          </c:extLst>
        </c:ser>
        <c:dLbls>
          <c:showLegendKey val="0"/>
          <c:showVal val="0"/>
          <c:showCatName val="0"/>
          <c:showSerName val="0"/>
          <c:showPercent val="0"/>
          <c:showBubbleSize val="0"/>
          <c:showLeaderLines val="0"/>
        </c:dLbls>
        <c:firstSliceAng val="2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AF-4013-8594-C8E898064591}"/>
              </c:ext>
            </c:extLst>
          </c:dPt>
          <c:dPt>
            <c:idx val="1"/>
            <c:bubble3D val="0"/>
            <c:spPr>
              <a:solidFill>
                <a:schemeClr val="accent2"/>
              </a:solidFill>
              <a:ln>
                <a:noFill/>
              </a:ln>
              <a:effectLst/>
            </c:spPr>
            <c:extLst>
              <c:ext xmlns:c16="http://schemas.microsoft.com/office/drawing/2014/chart" uri="{C3380CC4-5D6E-409C-BE32-E72D297353CC}">
                <c16:uniqueId val="{00000003-88AF-4013-8594-C8E898064591}"/>
              </c:ext>
            </c:extLst>
          </c:dPt>
          <c:dPt>
            <c:idx val="2"/>
            <c:bubble3D val="0"/>
            <c:spPr>
              <a:solidFill>
                <a:schemeClr val="accent3"/>
              </a:solidFill>
              <a:ln>
                <a:noFill/>
              </a:ln>
              <a:effectLst/>
            </c:spPr>
            <c:extLst>
              <c:ext xmlns:c16="http://schemas.microsoft.com/office/drawing/2014/chart" uri="{C3380CC4-5D6E-409C-BE32-E72D297353CC}">
                <c16:uniqueId val="{00000005-88AF-4013-8594-C8E898064591}"/>
              </c:ext>
            </c:extLst>
          </c:dPt>
          <c:dPt>
            <c:idx val="3"/>
            <c:bubble3D val="0"/>
            <c:spPr>
              <a:solidFill>
                <a:srgbClr val="5EE7E6"/>
              </a:solidFill>
              <a:ln>
                <a:noFill/>
              </a:ln>
              <a:effectLst/>
            </c:spPr>
            <c:extLst>
              <c:ext xmlns:c16="http://schemas.microsoft.com/office/drawing/2014/chart" uri="{C3380CC4-5D6E-409C-BE32-E72D297353CC}">
                <c16:uniqueId val="{00000007-88AF-4013-8594-C8E898064591}"/>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88AF-4013-8594-C8E898064591}"/>
              </c:ext>
            </c:extLst>
          </c:dPt>
          <c:dLbls>
            <c:dLbl>
              <c:idx val="0"/>
              <c:layout>
                <c:manualLayout>
                  <c:x val="-7.2243714195695946E-2"/>
                  <c:y val="2.27713064121334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AF-4013-8594-C8E898064591}"/>
                </c:ext>
              </c:extLst>
            </c:dLbl>
            <c:dLbl>
              <c:idx val="1"/>
              <c:layout>
                <c:manualLayout>
                  <c:x val="-9.1946545339976621E-2"/>
                  <c:y val="-3.90365252779431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AF-4013-8594-C8E898064591}"/>
                </c:ext>
              </c:extLst>
            </c:dLbl>
            <c:dLbl>
              <c:idx val="2"/>
              <c:layout>
                <c:manualLayout>
                  <c:x val="-5.5824688242128689E-2"/>
                  <c:y val="-5.204870037059087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AF-4013-8594-C8E898064591}"/>
                </c:ext>
              </c:extLst>
            </c:dLbl>
            <c:dLbl>
              <c:idx val="3"/>
              <c:layout>
                <c:manualLayout>
                  <c:x val="-3.6121857097848015E-2"/>
                  <c:y val="-0.1040974007411817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AF-4013-8594-C8E898064591}"/>
                </c:ext>
              </c:extLst>
            </c:dLbl>
            <c:dLbl>
              <c:idx val="4"/>
              <c:layout>
                <c:manualLayout>
                  <c:x val="5.4182785646771939E-2"/>
                  <c:y val="8.45791381022101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8AF-4013-8594-C8E898064591}"/>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2</c:v>
                </c:pt>
                <c:pt idx="1">
                  <c:v>2</c:v>
                </c:pt>
                <c:pt idx="2">
                  <c:v>9</c:v>
                </c:pt>
                <c:pt idx="3">
                  <c:v>17</c:v>
                </c:pt>
                <c:pt idx="4">
                  <c:v>70</c:v>
                </c:pt>
              </c:numCache>
            </c:numRef>
          </c:val>
          <c:extLst>
            <c:ext xmlns:c16="http://schemas.microsoft.com/office/drawing/2014/chart" uri="{C3380CC4-5D6E-409C-BE32-E72D297353CC}">
              <c16:uniqueId val="{0000000A-88AF-4013-8594-C8E898064591}"/>
            </c:ext>
          </c:extLst>
        </c:ser>
        <c:dLbls>
          <c:showLegendKey val="0"/>
          <c:showVal val="0"/>
          <c:showCatName val="0"/>
          <c:showSerName val="0"/>
          <c:showPercent val="0"/>
          <c:showBubbleSize val="0"/>
          <c:showLeaderLines val="0"/>
        </c:dLbls>
        <c:firstSliceAng val="266"/>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7F3E-48FC-B5E1-3F5D69F2CC9A}"/>
              </c:ext>
            </c:extLst>
          </c:dPt>
          <c:dPt>
            <c:idx val="1"/>
            <c:bubble3D val="0"/>
            <c:spPr>
              <a:solidFill>
                <a:schemeClr val="accent2"/>
              </a:solidFill>
              <a:ln>
                <a:noFill/>
              </a:ln>
              <a:effectLst/>
            </c:spPr>
            <c:extLst>
              <c:ext xmlns:c16="http://schemas.microsoft.com/office/drawing/2014/chart" uri="{C3380CC4-5D6E-409C-BE32-E72D297353CC}">
                <c16:uniqueId val="{00000003-7F3E-48FC-B5E1-3F5D69F2CC9A}"/>
              </c:ext>
            </c:extLst>
          </c:dPt>
          <c:dPt>
            <c:idx val="2"/>
            <c:bubble3D val="0"/>
            <c:spPr>
              <a:solidFill>
                <a:schemeClr val="accent3"/>
              </a:solidFill>
              <a:ln>
                <a:noFill/>
              </a:ln>
              <a:effectLst/>
            </c:spPr>
            <c:extLst>
              <c:ext xmlns:c16="http://schemas.microsoft.com/office/drawing/2014/chart" uri="{C3380CC4-5D6E-409C-BE32-E72D297353CC}">
                <c16:uniqueId val="{00000005-7F3E-48FC-B5E1-3F5D69F2CC9A}"/>
              </c:ext>
            </c:extLst>
          </c:dPt>
          <c:dPt>
            <c:idx val="3"/>
            <c:bubble3D val="0"/>
            <c:spPr>
              <a:solidFill>
                <a:srgbClr val="5EE7E6"/>
              </a:solidFill>
              <a:ln>
                <a:noFill/>
              </a:ln>
              <a:effectLst/>
            </c:spPr>
            <c:extLst>
              <c:ext xmlns:c16="http://schemas.microsoft.com/office/drawing/2014/chart" uri="{C3380CC4-5D6E-409C-BE32-E72D297353CC}">
                <c16:uniqueId val="{00000007-7F3E-48FC-B5E1-3F5D69F2CC9A}"/>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9-7F3E-48FC-B5E1-3F5D69F2CC9A}"/>
              </c:ext>
            </c:extLst>
          </c:dPt>
          <c:dLbls>
            <c:dLbl>
              <c:idx val="0"/>
              <c:layout>
                <c:manualLayout>
                  <c:x val="-6.0750396028198865E-2"/>
                  <c:y val="6.831391923640048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F3E-48FC-B5E1-3F5D69F2CC9A}"/>
                </c:ext>
              </c:extLst>
            </c:dLbl>
            <c:dLbl>
              <c:idx val="1"/>
              <c:layout>
                <c:manualLayout>
                  <c:x val="-0.11821698686568423"/>
                  <c:y val="1.301217509264759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F3E-48FC-B5E1-3F5D69F2CC9A}"/>
                </c:ext>
              </c:extLst>
            </c:dLbl>
            <c:dLbl>
              <c:idx val="2"/>
              <c:layout>
                <c:manualLayout>
                  <c:x val="-7.5527519386409364E-2"/>
                  <c:y val="-1.301217509264771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F3E-48FC-B5E1-3F5D69F2CC9A}"/>
                </c:ext>
              </c:extLst>
            </c:dLbl>
            <c:dLbl>
              <c:idx val="3"/>
              <c:layout>
                <c:manualLayout>
                  <c:x val="-9.687225312604679E-2"/>
                  <c:y val="-6.506087546323855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F3E-48FC-B5E1-3F5D69F2CC9A}"/>
                </c:ext>
              </c:extLst>
            </c:dLbl>
            <c:dLbl>
              <c:idx val="4"/>
              <c:layout>
                <c:manualLayout>
                  <c:x val="6.239229862355556E-2"/>
                  <c:y val="9.759131319485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F3E-48FC-B5E1-3F5D69F2CC9A}"/>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2</c:v>
                </c:pt>
                <c:pt idx="1">
                  <c:v>2</c:v>
                </c:pt>
                <c:pt idx="2">
                  <c:v>7</c:v>
                </c:pt>
                <c:pt idx="3">
                  <c:v>13</c:v>
                </c:pt>
                <c:pt idx="4">
                  <c:v>76</c:v>
                </c:pt>
              </c:numCache>
            </c:numRef>
          </c:val>
          <c:extLst>
            <c:ext xmlns:c16="http://schemas.microsoft.com/office/drawing/2014/chart" uri="{C3380CC4-5D6E-409C-BE32-E72D297353CC}">
              <c16:uniqueId val="{0000000A-7F3E-48FC-B5E1-3F5D69F2CC9A}"/>
            </c:ext>
          </c:extLst>
        </c:ser>
        <c:dLbls>
          <c:showLegendKey val="0"/>
          <c:showVal val="0"/>
          <c:showCatName val="0"/>
          <c:showSerName val="0"/>
          <c:showPercent val="0"/>
          <c:showBubbleSize val="0"/>
          <c:showLeaderLines val="0"/>
        </c:dLbls>
        <c:firstSliceAng val="234"/>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653-4920-BC25-3221FA3B9DDA}"/>
              </c:ext>
            </c:extLst>
          </c:dPt>
          <c:dPt>
            <c:idx val="1"/>
            <c:bubble3D val="0"/>
            <c:spPr>
              <a:solidFill>
                <a:schemeClr val="accent2"/>
              </a:solidFill>
              <a:ln>
                <a:noFill/>
              </a:ln>
              <a:effectLst/>
            </c:spPr>
            <c:extLst>
              <c:ext xmlns:c16="http://schemas.microsoft.com/office/drawing/2014/chart" uri="{C3380CC4-5D6E-409C-BE32-E72D297353CC}">
                <c16:uniqueId val="{00000003-8653-4920-BC25-3221FA3B9DDA}"/>
              </c:ext>
            </c:extLst>
          </c:dPt>
          <c:dLbls>
            <c:dLbl>
              <c:idx val="0"/>
              <c:layout>
                <c:manualLayout>
                  <c:x val="-7.8677386696115764E-2"/>
                  <c:y val="5.4798418867038536E-3"/>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152041602450391"/>
                      <c:h val="0.12153371536532961"/>
                    </c:manualLayout>
                  </c15:layout>
                  <c15:dlblFieldTable/>
                  <c15:showDataLabelsRange val="1"/>
                </c:ext>
                <c:ext xmlns:c16="http://schemas.microsoft.com/office/drawing/2014/chart" uri="{C3380CC4-5D6E-409C-BE32-E72D297353CC}">
                  <c16:uniqueId val="{00000001-8653-4920-BC25-3221FA3B9DDA}"/>
                </c:ext>
              </c:extLst>
            </c:dLbl>
            <c:dLbl>
              <c:idx val="1"/>
              <c:layout>
                <c:manualLayout>
                  <c:x val="7.6348470684087733E-2"/>
                  <c:y val="3.304733870281934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[CELLRANGE]</a:t>
                    </a:fld>
                    <a:endParaRPr lang="en-US" sz="1400" b="0" i="0" u="none" strike="noStrike" kern="1200" baseline="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[VALUE]</a:t>
                    </a:fld>
                    <a:r>
                      <a:rPr lang="en-US" sz="1400" b="0" i="0" u="none" strike="noStrike" kern="1200" baseline="0">
                        <a:solidFill>
                          <a:schemeClr val="tx1">
                            <a:lumMod val="50000"/>
                            <a:lumOff val="50000"/>
                          </a:schemeClr>
                        </a:solidFill>
                        <a:latin typeface="+mj-lt"/>
                        <a:ea typeface="+mn-ea"/>
                        <a:cs typeface="+mn-cs"/>
                      </a:rPr>
                      <a:t>%</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2932452256510693"/>
                      <c:h val="0.17328964179633591"/>
                    </c:manualLayout>
                  </c15:layout>
                  <c15:dlblFieldTable/>
                  <c15:showDataLabelsRange val="1"/>
                </c:ext>
                <c:ext xmlns:c16="http://schemas.microsoft.com/office/drawing/2014/chart" uri="{C3380CC4-5D6E-409C-BE32-E72D297353CC}">
                  <c16:uniqueId val="{00000003-8653-4920-BC25-3221FA3B9DDA}"/>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Sheet1!$A$2:$A$3</c:f>
              <c:strCache>
                <c:ptCount val="2"/>
                <c:pt idx="0">
                  <c:v>Taip</c:v>
                </c:pt>
                <c:pt idx="1">
                  <c:v>Ne</c:v>
                </c:pt>
              </c:strCache>
            </c:strRef>
          </c:cat>
          <c:val>
            <c:numRef>
              <c:f>Sheet1!$B$2:$B$3</c:f>
              <c:numCache>
                <c:formatCode>General</c:formatCode>
                <c:ptCount val="2"/>
                <c:pt idx="0">
                  <c:v>7</c:v>
                </c:pt>
                <c:pt idx="1">
                  <c:v>93</c:v>
                </c:pt>
              </c:numCache>
            </c:numRef>
          </c:val>
          <c:extLst>
            <c:ext xmlns:c15="http://schemas.microsoft.com/office/drawing/2012/chart" uri="{02D57815-91ED-43cb-92C2-25804820EDAC}">
              <c15:datalabelsRange>
                <c15:f>Sheet1!$A$2:$A$5</c15:f>
                <c15:dlblRangeCache>
                  <c:ptCount val="4"/>
                  <c:pt idx="0">
                    <c:v>Taip</c:v>
                  </c:pt>
                  <c:pt idx="1">
                    <c:v>Ne</c:v>
                  </c:pt>
                </c15:dlblRangeCache>
              </c15:datalabelsRange>
            </c:ext>
            <c:ext xmlns:c16="http://schemas.microsoft.com/office/drawing/2014/chart" uri="{C3380CC4-5D6E-409C-BE32-E72D297353CC}">
              <c16:uniqueId val="{00000008-8653-4920-BC25-3221FA3B9DDA}"/>
            </c:ext>
          </c:extLst>
        </c:ser>
        <c:dLbls>
          <c:showLegendKey val="0"/>
          <c:showVal val="0"/>
          <c:showCatName val="0"/>
          <c:showSerName val="0"/>
          <c:showPercent val="0"/>
          <c:showBubbleSize val="0"/>
          <c:showLeaderLines val="0"/>
        </c:dLbls>
        <c:firstSliceAng val="255"/>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484939155314657"/>
          <c:y val="6.4400213988314872E-2"/>
          <c:w val="0.44052058143630507"/>
          <c:h val="0.91371306873771252"/>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Savivaldybėje veikiančios jaunimo organizacijos  yra atviros visiems norintiems dalyvauti jų veiklose</c:v>
                </c:pt>
                <c:pt idx="1">
                  <c:v>Savivaldybėje veikiančios jaunimo organizacijos  aktyviai dalyvauja organizuojant renginius jaunimui</c:v>
                </c:pt>
                <c:pt idx="2">
                  <c:v>Savivaldybėje veikiančios jaunimo organizacijos suteikia dalyvavimui reikalingą informaciją</c:v>
                </c:pt>
                <c:pt idx="3">
                  <c:v>Savivaldybėje veikiančios jaunimo organizacijos  aktyviai dalyvauja atstovaujant jaunimo interesams</c:v>
                </c:pt>
                <c:pt idx="4">
                  <c:v>Savivaldybės Jaunimo reikalų koordinatorius  suteikia dalyvavimui reikalingą informaciją</c:v>
                </c:pt>
                <c:pt idx="5">
                  <c:v>Savivaldybės Jaunimo reikalų koordinatorius  aktyviai dalyvauja organizuojant renginius jaunimui</c:v>
                </c:pt>
                <c:pt idx="6">
                  <c:v>Savivaldybės Jaunimo reikalų taryba aktyviai dalyvauja organizuojant renginius jaunimui </c:v>
                </c:pt>
                <c:pt idx="7">
                  <c:v>Savivaldybės Jaunimo reikalų taryba aktyviai dalyvauja atstovaujant jaunimo interesams</c:v>
                </c:pt>
                <c:pt idx="8">
                  <c:v>Savivaldybės Jaunimo reikalų koordinatorius aktyviai dalyvauja atstovaujant jaunimo interesams</c:v>
                </c:pt>
                <c:pt idx="9">
                  <c:v>Esant poreikiui galiu kreiptis į savivaldybės Jaunimo reikalų tarybos narius     </c:v>
                </c:pt>
                <c:pt idx="10">
                  <c:v>Esant poreikiui galiu kreiptis į savivaldybės Jaunimo reikalų koordinatorių  </c:v>
                </c:pt>
              </c:strCache>
            </c:strRef>
          </c:cat>
          <c:val>
            <c:numRef>
              <c:f>Sheet1!$B$2:$B$12</c:f>
              <c:numCache>
                <c:formatCode>General</c:formatCode>
                <c:ptCount val="11"/>
                <c:pt idx="0">
                  <c:v>9</c:v>
                </c:pt>
                <c:pt idx="1">
                  <c:v>7</c:v>
                </c:pt>
                <c:pt idx="2">
                  <c:v>8</c:v>
                </c:pt>
                <c:pt idx="3">
                  <c:v>6</c:v>
                </c:pt>
                <c:pt idx="4">
                  <c:v>7</c:v>
                </c:pt>
                <c:pt idx="5">
                  <c:v>5</c:v>
                </c:pt>
                <c:pt idx="6">
                  <c:v>5</c:v>
                </c:pt>
                <c:pt idx="7">
                  <c:v>5</c:v>
                </c:pt>
                <c:pt idx="8">
                  <c:v>5</c:v>
                </c:pt>
                <c:pt idx="9">
                  <c:v>5</c:v>
                </c:pt>
                <c:pt idx="10">
                  <c:v>5</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Savivaldybėje veikiančios jaunimo organizacijos  yra atviros visiems norintiems dalyvauti jų veiklose</c:v>
                </c:pt>
                <c:pt idx="1">
                  <c:v>Savivaldybėje veikiančios jaunimo organizacijos  aktyviai dalyvauja organizuojant renginius jaunimui</c:v>
                </c:pt>
                <c:pt idx="2">
                  <c:v>Savivaldybėje veikiančios jaunimo organizacijos suteikia dalyvavimui reikalingą informaciją</c:v>
                </c:pt>
                <c:pt idx="3">
                  <c:v>Savivaldybėje veikiančios jaunimo organizacijos  aktyviai dalyvauja atstovaujant jaunimo interesams</c:v>
                </c:pt>
                <c:pt idx="4">
                  <c:v>Savivaldybės Jaunimo reikalų koordinatorius  suteikia dalyvavimui reikalingą informaciją</c:v>
                </c:pt>
                <c:pt idx="5">
                  <c:v>Savivaldybės Jaunimo reikalų koordinatorius  aktyviai dalyvauja organizuojant renginius jaunimui</c:v>
                </c:pt>
                <c:pt idx="6">
                  <c:v>Savivaldybės Jaunimo reikalų taryba aktyviai dalyvauja organizuojant renginius jaunimui </c:v>
                </c:pt>
                <c:pt idx="7">
                  <c:v>Savivaldybės Jaunimo reikalų taryba aktyviai dalyvauja atstovaujant jaunimo interesams</c:v>
                </c:pt>
                <c:pt idx="8">
                  <c:v>Savivaldybės Jaunimo reikalų koordinatorius aktyviai dalyvauja atstovaujant jaunimo interesams</c:v>
                </c:pt>
                <c:pt idx="9">
                  <c:v>Esant poreikiui galiu kreiptis į savivaldybės Jaunimo reikalų tarybos narius     </c:v>
                </c:pt>
                <c:pt idx="10">
                  <c:v>Esant poreikiui galiu kreiptis į savivaldybės Jaunimo reikalų koordinatorių  </c:v>
                </c:pt>
              </c:strCache>
            </c:strRef>
          </c:cat>
          <c:val>
            <c:numRef>
              <c:f>Sheet1!$C$2:$C$12</c:f>
              <c:numCache>
                <c:formatCode>General</c:formatCode>
                <c:ptCount val="11"/>
                <c:pt idx="0">
                  <c:v>34</c:v>
                </c:pt>
                <c:pt idx="1">
                  <c:v>31</c:v>
                </c:pt>
                <c:pt idx="2">
                  <c:v>29</c:v>
                </c:pt>
                <c:pt idx="3">
                  <c:v>29</c:v>
                </c:pt>
                <c:pt idx="4">
                  <c:v>27</c:v>
                </c:pt>
                <c:pt idx="5">
                  <c:v>26</c:v>
                </c:pt>
                <c:pt idx="6">
                  <c:v>26</c:v>
                </c:pt>
                <c:pt idx="7">
                  <c:v>25</c:v>
                </c:pt>
                <c:pt idx="8">
                  <c:v>24</c:v>
                </c:pt>
                <c:pt idx="9">
                  <c:v>22</c:v>
                </c:pt>
                <c:pt idx="10">
                  <c:v>21</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Savivaldybėje veikiančios jaunimo organizacijos  yra atviros visiems norintiems dalyvauti jų veiklose</c:v>
                </c:pt>
                <c:pt idx="1">
                  <c:v>Savivaldybėje veikiančios jaunimo organizacijos  aktyviai dalyvauja organizuojant renginius jaunimui</c:v>
                </c:pt>
                <c:pt idx="2">
                  <c:v>Savivaldybėje veikiančios jaunimo organizacijos suteikia dalyvavimui reikalingą informaciją</c:v>
                </c:pt>
                <c:pt idx="3">
                  <c:v>Savivaldybėje veikiančios jaunimo organizacijos  aktyviai dalyvauja atstovaujant jaunimo interesams</c:v>
                </c:pt>
                <c:pt idx="4">
                  <c:v>Savivaldybės Jaunimo reikalų koordinatorius  suteikia dalyvavimui reikalingą informaciją</c:v>
                </c:pt>
                <c:pt idx="5">
                  <c:v>Savivaldybės Jaunimo reikalų koordinatorius  aktyviai dalyvauja organizuojant renginius jaunimui</c:v>
                </c:pt>
                <c:pt idx="6">
                  <c:v>Savivaldybės Jaunimo reikalų taryba aktyviai dalyvauja organizuojant renginius jaunimui </c:v>
                </c:pt>
                <c:pt idx="7">
                  <c:v>Savivaldybės Jaunimo reikalų taryba aktyviai dalyvauja atstovaujant jaunimo interesams</c:v>
                </c:pt>
                <c:pt idx="8">
                  <c:v>Savivaldybės Jaunimo reikalų koordinatorius aktyviai dalyvauja atstovaujant jaunimo interesams</c:v>
                </c:pt>
                <c:pt idx="9">
                  <c:v>Esant poreikiui galiu kreiptis į savivaldybės Jaunimo reikalų tarybos narius     </c:v>
                </c:pt>
                <c:pt idx="10">
                  <c:v>Esant poreikiui galiu kreiptis į savivaldybės Jaunimo reikalų koordinatorių  </c:v>
                </c:pt>
              </c:strCache>
            </c:strRef>
          </c:cat>
          <c:val>
            <c:numRef>
              <c:f>Sheet1!$D$2:$D$12</c:f>
              <c:numCache>
                <c:formatCode>General</c:formatCode>
                <c:ptCount val="11"/>
                <c:pt idx="0">
                  <c:v>45</c:v>
                </c:pt>
                <c:pt idx="1">
                  <c:v>49</c:v>
                </c:pt>
                <c:pt idx="2">
                  <c:v>46</c:v>
                </c:pt>
                <c:pt idx="3">
                  <c:v>52</c:v>
                </c:pt>
                <c:pt idx="4">
                  <c:v>49</c:v>
                </c:pt>
                <c:pt idx="5">
                  <c:v>55</c:v>
                </c:pt>
                <c:pt idx="6">
                  <c:v>56</c:v>
                </c:pt>
                <c:pt idx="7">
                  <c:v>55</c:v>
                </c:pt>
                <c:pt idx="8">
                  <c:v>56</c:v>
                </c:pt>
                <c:pt idx="9">
                  <c:v>59</c:v>
                </c:pt>
                <c:pt idx="10">
                  <c:v>59</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Nesutinku</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Savivaldybėje veikiančios jaunimo organizacijos  yra atviros visiems norintiems dalyvauti jų veiklose</c:v>
                </c:pt>
                <c:pt idx="1">
                  <c:v>Savivaldybėje veikiančios jaunimo organizacijos  aktyviai dalyvauja organizuojant renginius jaunimui</c:v>
                </c:pt>
                <c:pt idx="2">
                  <c:v>Savivaldybėje veikiančios jaunimo organizacijos suteikia dalyvavimui reikalingą informaciją</c:v>
                </c:pt>
                <c:pt idx="3">
                  <c:v>Savivaldybėje veikiančios jaunimo organizacijos  aktyviai dalyvauja atstovaujant jaunimo interesams</c:v>
                </c:pt>
                <c:pt idx="4">
                  <c:v>Savivaldybės Jaunimo reikalų koordinatorius  suteikia dalyvavimui reikalingą informaciją</c:v>
                </c:pt>
                <c:pt idx="5">
                  <c:v>Savivaldybės Jaunimo reikalų koordinatorius  aktyviai dalyvauja organizuojant renginius jaunimui</c:v>
                </c:pt>
                <c:pt idx="6">
                  <c:v>Savivaldybės Jaunimo reikalų taryba aktyviai dalyvauja organizuojant renginius jaunimui </c:v>
                </c:pt>
                <c:pt idx="7">
                  <c:v>Savivaldybės Jaunimo reikalų taryba aktyviai dalyvauja atstovaujant jaunimo interesams</c:v>
                </c:pt>
                <c:pt idx="8">
                  <c:v>Savivaldybės Jaunimo reikalų koordinatorius aktyviai dalyvauja atstovaujant jaunimo interesams</c:v>
                </c:pt>
                <c:pt idx="9">
                  <c:v>Esant poreikiui galiu kreiptis į savivaldybės Jaunimo reikalų tarybos narius     </c:v>
                </c:pt>
                <c:pt idx="10">
                  <c:v>Esant poreikiui galiu kreiptis į savivaldybės Jaunimo reikalų koordinatorių  </c:v>
                </c:pt>
              </c:strCache>
            </c:strRef>
          </c:cat>
          <c:val>
            <c:numRef>
              <c:f>Sheet1!$E$2:$E$12</c:f>
              <c:numCache>
                <c:formatCode>General</c:formatCode>
                <c:ptCount val="11"/>
                <c:pt idx="0">
                  <c:v>8</c:v>
                </c:pt>
                <c:pt idx="1">
                  <c:v>10</c:v>
                </c:pt>
                <c:pt idx="2">
                  <c:v>11</c:v>
                </c:pt>
                <c:pt idx="3">
                  <c:v>10</c:v>
                </c:pt>
                <c:pt idx="4">
                  <c:v>11</c:v>
                </c:pt>
                <c:pt idx="5">
                  <c:v>10</c:v>
                </c:pt>
                <c:pt idx="6">
                  <c:v>9</c:v>
                </c:pt>
                <c:pt idx="7">
                  <c:v>11</c:v>
                </c:pt>
                <c:pt idx="8">
                  <c:v>11</c:v>
                </c:pt>
                <c:pt idx="9">
                  <c:v>10</c:v>
                </c:pt>
                <c:pt idx="10">
                  <c:v>11</c:v>
                </c:pt>
              </c:numCache>
            </c:numRef>
          </c:val>
          <c:extLst>
            <c:ext xmlns:c16="http://schemas.microsoft.com/office/drawing/2014/chart" uri="{C3380CC4-5D6E-409C-BE32-E72D297353CC}">
              <c16:uniqueId val="{00000006-9F4F-4CB0-9576-F60C63CD5B4D}"/>
            </c:ext>
          </c:extLst>
        </c:ser>
        <c:ser>
          <c:idx val="4"/>
          <c:order val="4"/>
          <c:tx>
            <c:strRef>
              <c:f>Sheet1!$F$1</c:f>
              <c:strCache>
                <c:ptCount val="1"/>
                <c:pt idx="0">
                  <c:v>Visiškai nesutinku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Savivaldybėje veikiančios jaunimo organizacijos  yra atviros visiems norintiems dalyvauti jų veiklose</c:v>
                </c:pt>
                <c:pt idx="1">
                  <c:v>Savivaldybėje veikiančios jaunimo organizacijos  aktyviai dalyvauja organizuojant renginius jaunimui</c:v>
                </c:pt>
                <c:pt idx="2">
                  <c:v>Savivaldybėje veikiančios jaunimo organizacijos suteikia dalyvavimui reikalingą informaciją</c:v>
                </c:pt>
                <c:pt idx="3">
                  <c:v>Savivaldybėje veikiančios jaunimo organizacijos  aktyviai dalyvauja atstovaujant jaunimo interesams</c:v>
                </c:pt>
                <c:pt idx="4">
                  <c:v>Savivaldybės Jaunimo reikalų koordinatorius  suteikia dalyvavimui reikalingą informaciją</c:v>
                </c:pt>
                <c:pt idx="5">
                  <c:v>Savivaldybės Jaunimo reikalų koordinatorius  aktyviai dalyvauja organizuojant renginius jaunimui</c:v>
                </c:pt>
                <c:pt idx="6">
                  <c:v>Savivaldybės Jaunimo reikalų taryba aktyviai dalyvauja organizuojant renginius jaunimui </c:v>
                </c:pt>
                <c:pt idx="7">
                  <c:v>Savivaldybės Jaunimo reikalų taryba aktyviai dalyvauja atstovaujant jaunimo interesams</c:v>
                </c:pt>
                <c:pt idx="8">
                  <c:v>Savivaldybės Jaunimo reikalų koordinatorius aktyviai dalyvauja atstovaujant jaunimo interesams</c:v>
                </c:pt>
                <c:pt idx="9">
                  <c:v>Esant poreikiui galiu kreiptis į savivaldybės Jaunimo reikalų tarybos narius     </c:v>
                </c:pt>
                <c:pt idx="10">
                  <c:v>Esant poreikiui galiu kreiptis į savivaldybės Jaunimo reikalų koordinatorių  </c:v>
                </c:pt>
              </c:strCache>
            </c:strRef>
          </c:cat>
          <c:val>
            <c:numRef>
              <c:f>Sheet1!$F$2:$F$12</c:f>
              <c:numCache>
                <c:formatCode>General</c:formatCode>
                <c:ptCount val="11"/>
                <c:pt idx="0">
                  <c:v>4</c:v>
                </c:pt>
                <c:pt idx="1">
                  <c:v>3</c:v>
                </c:pt>
                <c:pt idx="2">
                  <c:v>6</c:v>
                </c:pt>
                <c:pt idx="3">
                  <c:v>3</c:v>
                </c:pt>
                <c:pt idx="4">
                  <c:v>6</c:v>
                </c:pt>
                <c:pt idx="5">
                  <c:v>4</c:v>
                </c:pt>
                <c:pt idx="6">
                  <c:v>4</c:v>
                </c:pt>
                <c:pt idx="7">
                  <c:v>4</c:v>
                </c:pt>
                <c:pt idx="8">
                  <c:v>4</c:v>
                </c:pt>
                <c:pt idx="9">
                  <c:v>4</c:v>
                </c:pt>
                <c:pt idx="10">
                  <c:v>4</c:v>
                </c:pt>
              </c:numCache>
            </c:numRef>
          </c:val>
          <c:extLst>
            <c:ext xmlns:c16="http://schemas.microsoft.com/office/drawing/2014/chart" uri="{C3380CC4-5D6E-409C-BE32-E72D297353CC}">
              <c16:uniqueId val="{00000007-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8.1728611901836348E-2"/>
          <c:y val="6.7169738323997617E-4"/>
          <c:w val="0.89862366840877761"/>
          <c:h val="5.57446972324999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015605831676025"/>
                  <c:y val="-0.1148290647098573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8662740149263161E-2"/>
                  <c:y val="3.4180871617698845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9</c:v>
                </c:pt>
                <c:pt idx="1">
                  <c:v>34</c:v>
                </c:pt>
                <c:pt idx="2">
                  <c:v>45</c:v>
                </c:pt>
                <c:pt idx="3">
                  <c:v>8</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015605831676025"/>
                  <c:y val="-0.1148290647098573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9.1946545339976621E-2"/>
                  <c:y val="1.9071752848128374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7</c:v>
                </c:pt>
                <c:pt idx="1">
                  <c:v>31</c:v>
                </c:pt>
                <c:pt idx="2">
                  <c:v>49</c:v>
                </c:pt>
                <c:pt idx="3">
                  <c:v>10</c:v>
                </c:pt>
                <c:pt idx="4">
                  <c:v>3</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015605831676025"/>
                  <c:y val="-0.1148290647098573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8</c:v>
                </c:pt>
                <c:pt idx="1">
                  <c:v>29</c:v>
                </c:pt>
                <c:pt idx="2">
                  <c:v>46</c:v>
                </c:pt>
                <c:pt idx="3">
                  <c:v>11</c:v>
                </c:pt>
                <c:pt idx="4">
                  <c:v>6</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015605831676025"/>
                  <c:y val="-0.1148290647098573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0.10179796091211697"/>
                  <c:y val="1.3028105340300184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6</c:v>
                </c:pt>
                <c:pt idx="1">
                  <c:v>29</c:v>
                </c:pt>
                <c:pt idx="2">
                  <c:v>52</c:v>
                </c:pt>
                <c:pt idx="3">
                  <c:v>10</c:v>
                </c:pt>
                <c:pt idx="4">
                  <c:v>3</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015605831676025"/>
                  <c:y val="-0.1148290647098573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7</c:v>
                </c:pt>
                <c:pt idx="1">
                  <c:v>27</c:v>
                </c:pt>
                <c:pt idx="2">
                  <c:v>49</c:v>
                </c:pt>
                <c:pt idx="3">
                  <c:v>11</c:v>
                </c:pt>
                <c:pt idx="4">
                  <c:v>6</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0672366869818714"/>
                  <c:y val="5.53017441437527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4.4331370074631581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0343986350747369"/>
                  <c:y val="8.13260943290481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3.6121857097847959E-2"/>
                  <c:y val="0.10409740074118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7.0601811600339195E-2"/>
                  <c:y val="0.133374794699639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31</c:v>
                </c:pt>
                <c:pt idx="1">
                  <c:v>44</c:v>
                </c:pt>
                <c:pt idx="2">
                  <c:v>17</c:v>
                </c:pt>
                <c:pt idx="3">
                  <c:v>5</c:v>
                </c:pt>
                <c:pt idx="4">
                  <c:v>3</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015605831676025"/>
                  <c:y val="-0.1148290647098573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26</c:v>
                </c:pt>
                <c:pt idx="2">
                  <c:v>55</c:v>
                </c:pt>
                <c:pt idx="3">
                  <c:v>10</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015605831676025"/>
                  <c:y val="-0.1148290647098573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26</c:v>
                </c:pt>
                <c:pt idx="2">
                  <c:v>56</c:v>
                </c:pt>
                <c:pt idx="3">
                  <c:v>9</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015605831676025"/>
                  <c:y val="-0.1148290647098573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25</c:v>
                </c:pt>
                <c:pt idx="2">
                  <c:v>55</c:v>
                </c:pt>
                <c:pt idx="3">
                  <c:v>11</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20359592182423394"/>
                  <c:y val="0.131449571234141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069492428784893"/>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24</c:v>
                </c:pt>
                <c:pt idx="2">
                  <c:v>56</c:v>
                </c:pt>
                <c:pt idx="3">
                  <c:v>11</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21262638609869594"/>
                  <c:y val="0.1299386593571843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8751355054454927"/>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22</c:v>
                </c:pt>
                <c:pt idx="2">
                  <c:v>59</c:v>
                </c:pt>
                <c:pt idx="3">
                  <c:v>10</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7.0601811600339195E-2"/>
                  <c:y val="0.121749992861833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5824688242128724E-2"/>
                  <c:y val="9.503183622191120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9374450625209358"/>
                  <c:y val="0.12389501184935614"/>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856111542846741"/>
                      <c:h val="0.19976039554959121"/>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821698686568423"/>
                  <c:y val="7.135168317962481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21</c:v>
                </c:pt>
                <c:pt idx="2">
                  <c:v>59</c:v>
                </c:pt>
                <c:pt idx="3">
                  <c:v>11</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929210119907601"/>
          <c:y val="7.6364789253306115E-2"/>
          <c:w val="0.44052058143630507"/>
          <c:h val="0.92289185874117496"/>
        </c:manualLayout>
      </c:layout>
      <c:barChart>
        <c:barDir val="bar"/>
        <c:grouping val="stacked"/>
        <c:varyColors val="0"/>
        <c:ser>
          <c:idx val="0"/>
          <c:order val="0"/>
          <c:tx>
            <c:strRef>
              <c:f>Sheet1!$B$1</c:f>
              <c:strCache>
                <c:ptCount val="1"/>
                <c:pt idx="0">
                  <c:v>Visada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Iš socialiniuose tinkluose (Instagram, Facebook, TikTok ir kt..) skelbiamos informacijos</c:v>
                </c:pt>
                <c:pt idx="1">
                  <c:v>Iš draugų</c:v>
                </c:pt>
                <c:pt idx="2">
                  <c:v>Iš spaudos, televizijos</c:v>
                </c:pt>
                <c:pt idx="3">
                  <c:v>Kiti informacijos šaltiniai </c:v>
                </c:pt>
                <c:pt idx="4">
                  <c:v>Iš mokyklos / universiteto / darbovietės informacinių pranešimų, 
informacinių stendų</c:v>
                </c:pt>
                <c:pt idx="5">
                  <c:v>Iš nuomonės formuotojų pasisakymų viešojoje erdvėje</c:v>
                </c:pt>
                <c:pt idx="6">
                  <c:v>Iš tėvų ir kitų šeimos narių</c:v>
                </c:pt>
                <c:pt idx="7">
                  <c:v>Iš institucijų (savivaldybės, Jaunimo reikalų departamento ir kt.) oficialių tinklapių </c:v>
                </c:pt>
                <c:pt idx="8">
                  <c:v>Iš jaunimui skirtų informacinių tinklapių zinauviska.lt ir jp.jrd.lt</c:v>
                </c:pt>
                <c:pt idx="9">
                  <c:v>Iš savivaldybėje veikiančių jaunimo organizacijų</c:v>
                </c:pt>
                <c:pt idx="10">
                  <c:v>Iš Jaunimo reikalų koordinatoriaus</c:v>
                </c:pt>
                <c:pt idx="11">
                  <c:v>Iš Jaunimo informavimo ir konsultavimo taško / centro</c:v>
                </c:pt>
              </c:strCache>
            </c:strRef>
          </c:cat>
          <c:val>
            <c:numRef>
              <c:f>Sheet1!$B$2:$B$13</c:f>
              <c:numCache>
                <c:formatCode>General</c:formatCode>
                <c:ptCount val="12"/>
                <c:pt idx="0">
                  <c:v>12</c:v>
                </c:pt>
                <c:pt idx="1">
                  <c:v>5</c:v>
                </c:pt>
                <c:pt idx="2">
                  <c:v>6</c:v>
                </c:pt>
                <c:pt idx="3">
                  <c:v>6</c:v>
                </c:pt>
                <c:pt idx="4">
                  <c:v>6</c:v>
                </c:pt>
                <c:pt idx="5">
                  <c:v>4</c:v>
                </c:pt>
                <c:pt idx="6">
                  <c:v>5</c:v>
                </c:pt>
                <c:pt idx="7">
                  <c:v>5</c:v>
                </c:pt>
                <c:pt idx="8">
                  <c:v>4</c:v>
                </c:pt>
                <c:pt idx="9">
                  <c:v>3</c:v>
                </c:pt>
                <c:pt idx="10">
                  <c:v>3</c:v>
                </c:pt>
                <c:pt idx="11">
                  <c:v>3</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Labai dažnai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Iš socialiniuose tinkluose (Instagram, Facebook, TikTok ir kt..) skelbiamos informacijos</c:v>
                </c:pt>
                <c:pt idx="1">
                  <c:v>Iš draugų</c:v>
                </c:pt>
                <c:pt idx="2">
                  <c:v>Iš spaudos, televizijos</c:v>
                </c:pt>
                <c:pt idx="3">
                  <c:v>Kiti informacijos šaltiniai </c:v>
                </c:pt>
                <c:pt idx="4">
                  <c:v>Iš mokyklos / universiteto / darbovietės informacinių pranešimų, 
informacinių stendų</c:v>
                </c:pt>
                <c:pt idx="5">
                  <c:v>Iš nuomonės formuotojų pasisakymų viešojoje erdvėje</c:v>
                </c:pt>
                <c:pt idx="6">
                  <c:v>Iš tėvų ir kitų šeimos narių</c:v>
                </c:pt>
                <c:pt idx="7">
                  <c:v>Iš institucijų (savivaldybės, Jaunimo reikalų departamento ir kt.) oficialių tinklapių </c:v>
                </c:pt>
                <c:pt idx="8">
                  <c:v>Iš jaunimui skirtų informacinių tinklapių zinauviska.lt ir jp.jrd.lt</c:v>
                </c:pt>
                <c:pt idx="9">
                  <c:v>Iš savivaldybėje veikiančių jaunimo organizacijų</c:v>
                </c:pt>
                <c:pt idx="10">
                  <c:v>Iš Jaunimo reikalų koordinatoriaus</c:v>
                </c:pt>
                <c:pt idx="11">
                  <c:v>Iš Jaunimo informavimo ir konsultavimo taško / centro</c:v>
                </c:pt>
              </c:strCache>
            </c:strRef>
          </c:cat>
          <c:val>
            <c:numRef>
              <c:f>Sheet1!$C$2:$C$13</c:f>
              <c:numCache>
                <c:formatCode>General</c:formatCode>
                <c:ptCount val="12"/>
                <c:pt idx="0">
                  <c:v>41</c:v>
                </c:pt>
                <c:pt idx="1">
                  <c:v>32</c:v>
                </c:pt>
                <c:pt idx="2">
                  <c:v>27</c:v>
                </c:pt>
                <c:pt idx="3">
                  <c:v>27</c:v>
                </c:pt>
                <c:pt idx="4">
                  <c:v>26</c:v>
                </c:pt>
                <c:pt idx="5">
                  <c:v>27</c:v>
                </c:pt>
                <c:pt idx="6">
                  <c:v>21</c:v>
                </c:pt>
                <c:pt idx="7">
                  <c:v>13</c:v>
                </c:pt>
                <c:pt idx="8">
                  <c:v>13</c:v>
                </c:pt>
                <c:pt idx="9">
                  <c:v>12</c:v>
                </c:pt>
                <c:pt idx="10">
                  <c:v>9</c:v>
                </c:pt>
                <c:pt idx="11">
                  <c:v>9</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Kartais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Iš socialiniuose tinkluose (Instagram, Facebook, TikTok ir kt..) skelbiamos informacijos</c:v>
                </c:pt>
                <c:pt idx="1">
                  <c:v>Iš draugų</c:v>
                </c:pt>
                <c:pt idx="2">
                  <c:v>Iš spaudos, televizijos</c:v>
                </c:pt>
                <c:pt idx="3">
                  <c:v>Kiti informacijos šaltiniai </c:v>
                </c:pt>
                <c:pt idx="4">
                  <c:v>Iš mokyklos / universiteto / darbovietės informacinių pranešimų, 
informacinių stendų</c:v>
                </c:pt>
                <c:pt idx="5">
                  <c:v>Iš nuomonės formuotojų pasisakymų viešojoje erdvėje</c:v>
                </c:pt>
                <c:pt idx="6">
                  <c:v>Iš tėvų ir kitų šeimos narių</c:v>
                </c:pt>
                <c:pt idx="7">
                  <c:v>Iš institucijų (savivaldybės, Jaunimo reikalų departamento ir kt.) oficialių tinklapių </c:v>
                </c:pt>
                <c:pt idx="8">
                  <c:v>Iš jaunimui skirtų informacinių tinklapių zinauviska.lt ir jp.jrd.lt</c:v>
                </c:pt>
                <c:pt idx="9">
                  <c:v>Iš savivaldybėje veikiančių jaunimo organizacijų</c:v>
                </c:pt>
                <c:pt idx="10">
                  <c:v>Iš Jaunimo reikalų koordinatoriaus</c:v>
                </c:pt>
                <c:pt idx="11">
                  <c:v>Iš Jaunimo informavimo ir konsultavimo taško / centro</c:v>
                </c:pt>
              </c:strCache>
            </c:strRef>
          </c:cat>
          <c:val>
            <c:numRef>
              <c:f>Sheet1!$D$2:$D$13</c:f>
              <c:numCache>
                <c:formatCode>General</c:formatCode>
                <c:ptCount val="12"/>
                <c:pt idx="0">
                  <c:v>32</c:v>
                </c:pt>
                <c:pt idx="1">
                  <c:v>41</c:v>
                </c:pt>
                <c:pt idx="2">
                  <c:v>39</c:v>
                </c:pt>
                <c:pt idx="3">
                  <c:v>33</c:v>
                </c:pt>
                <c:pt idx="4">
                  <c:v>35</c:v>
                </c:pt>
                <c:pt idx="5">
                  <c:v>38</c:v>
                </c:pt>
                <c:pt idx="6">
                  <c:v>41</c:v>
                </c:pt>
                <c:pt idx="7">
                  <c:v>34</c:v>
                </c:pt>
                <c:pt idx="8">
                  <c:v>29</c:v>
                </c:pt>
                <c:pt idx="9">
                  <c:v>28</c:v>
                </c:pt>
                <c:pt idx="10">
                  <c:v>26</c:v>
                </c:pt>
                <c:pt idx="11">
                  <c:v>25</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Labai retai</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Iš socialiniuose tinkluose (Instagram, Facebook, TikTok ir kt..) skelbiamos informacijos</c:v>
                </c:pt>
                <c:pt idx="1">
                  <c:v>Iš draugų</c:v>
                </c:pt>
                <c:pt idx="2">
                  <c:v>Iš spaudos, televizijos</c:v>
                </c:pt>
                <c:pt idx="3">
                  <c:v>Kiti informacijos šaltiniai </c:v>
                </c:pt>
                <c:pt idx="4">
                  <c:v>Iš mokyklos / universiteto / darbovietės informacinių pranešimų, 
informacinių stendų</c:v>
                </c:pt>
                <c:pt idx="5">
                  <c:v>Iš nuomonės formuotojų pasisakymų viešojoje erdvėje</c:v>
                </c:pt>
                <c:pt idx="6">
                  <c:v>Iš tėvų ir kitų šeimos narių</c:v>
                </c:pt>
                <c:pt idx="7">
                  <c:v>Iš institucijų (savivaldybės, Jaunimo reikalų departamento ir kt.) oficialių tinklapių </c:v>
                </c:pt>
                <c:pt idx="8">
                  <c:v>Iš jaunimui skirtų informacinių tinklapių zinauviska.lt ir jp.jrd.lt</c:v>
                </c:pt>
                <c:pt idx="9">
                  <c:v>Iš savivaldybėje veikiančių jaunimo organizacijų</c:v>
                </c:pt>
                <c:pt idx="10">
                  <c:v>Iš Jaunimo reikalų koordinatoriaus</c:v>
                </c:pt>
                <c:pt idx="11">
                  <c:v>Iš Jaunimo informavimo ir konsultavimo taško / centro</c:v>
                </c:pt>
              </c:strCache>
            </c:strRef>
          </c:cat>
          <c:val>
            <c:numRef>
              <c:f>Sheet1!$E$2:$E$13</c:f>
              <c:numCache>
                <c:formatCode>General</c:formatCode>
                <c:ptCount val="12"/>
                <c:pt idx="0">
                  <c:v>11</c:v>
                </c:pt>
                <c:pt idx="1">
                  <c:v>12</c:v>
                </c:pt>
                <c:pt idx="2">
                  <c:v>17</c:v>
                </c:pt>
                <c:pt idx="3">
                  <c:v>16</c:v>
                </c:pt>
                <c:pt idx="4">
                  <c:v>19</c:v>
                </c:pt>
                <c:pt idx="5">
                  <c:v>19</c:v>
                </c:pt>
                <c:pt idx="6">
                  <c:v>21</c:v>
                </c:pt>
                <c:pt idx="7">
                  <c:v>26</c:v>
                </c:pt>
                <c:pt idx="8">
                  <c:v>16</c:v>
                </c:pt>
                <c:pt idx="9">
                  <c:v>18</c:v>
                </c:pt>
                <c:pt idx="10">
                  <c:v>16</c:v>
                </c:pt>
                <c:pt idx="11">
                  <c:v>17</c:v>
                </c:pt>
              </c:numCache>
            </c:numRef>
          </c:val>
          <c:extLst>
            <c:ext xmlns:c16="http://schemas.microsoft.com/office/drawing/2014/chart" uri="{C3380CC4-5D6E-409C-BE32-E72D297353CC}">
              <c16:uniqueId val="{00000006-9F4F-4CB0-9576-F60C63CD5B4D}"/>
            </c:ext>
          </c:extLst>
        </c:ser>
        <c:ser>
          <c:idx val="4"/>
          <c:order val="4"/>
          <c:tx>
            <c:strRef>
              <c:f>Sheet1!$F$1</c:f>
              <c:strCache>
                <c:ptCount val="1"/>
                <c:pt idx="0">
                  <c:v>Niekada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Iš socialiniuose tinkluose (Instagram, Facebook, TikTok ir kt..) skelbiamos informacijos</c:v>
                </c:pt>
                <c:pt idx="1">
                  <c:v>Iš draugų</c:v>
                </c:pt>
                <c:pt idx="2">
                  <c:v>Iš spaudos, televizijos</c:v>
                </c:pt>
                <c:pt idx="3">
                  <c:v>Kiti informacijos šaltiniai </c:v>
                </c:pt>
                <c:pt idx="4">
                  <c:v>Iš mokyklos / universiteto / darbovietės informacinių pranešimų, 
informacinių stendų</c:v>
                </c:pt>
                <c:pt idx="5">
                  <c:v>Iš nuomonės formuotojų pasisakymų viešojoje erdvėje</c:v>
                </c:pt>
                <c:pt idx="6">
                  <c:v>Iš tėvų ir kitų šeimos narių</c:v>
                </c:pt>
                <c:pt idx="7">
                  <c:v>Iš institucijų (savivaldybės, Jaunimo reikalų departamento ir kt.) oficialių tinklapių </c:v>
                </c:pt>
                <c:pt idx="8">
                  <c:v>Iš jaunimui skirtų informacinių tinklapių zinauviska.lt ir jp.jrd.lt</c:v>
                </c:pt>
                <c:pt idx="9">
                  <c:v>Iš savivaldybėje veikiančių jaunimo organizacijų</c:v>
                </c:pt>
                <c:pt idx="10">
                  <c:v>Iš Jaunimo reikalų koordinatoriaus</c:v>
                </c:pt>
                <c:pt idx="11">
                  <c:v>Iš Jaunimo informavimo ir konsultavimo taško / centro</c:v>
                </c:pt>
              </c:strCache>
            </c:strRef>
          </c:cat>
          <c:val>
            <c:numRef>
              <c:f>Sheet1!$F$2:$F$13</c:f>
              <c:numCache>
                <c:formatCode>General</c:formatCode>
                <c:ptCount val="12"/>
                <c:pt idx="0">
                  <c:v>4</c:v>
                </c:pt>
                <c:pt idx="1">
                  <c:v>10</c:v>
                </c:pt>
                <c:pt idx="2">
                  <c:v>11</c:v>
                </c:pt>
                <c:pt idx="3">
                  <c:v>18</c:v>
                </c:pt>
                <c:pt idx="4">
                  <c:v>14</c:v>
                </c:pt>
                <c:pt idx="5">
                  <c:v>12</c:v>
                </c:pt>
                <c:pt idx="6">
                  <c:v>12</c:v>
                </c:pt>
                <c:pt idx="7">
                  <c:v>22</c:v>
                </c:pt>
                <c:pt idx="8">
                  <c:v>38</c:v>
                </c:pt>
                <c:pt idx="9">
                  <c:v>39</c:v>
                </c:pt>
                <c:pt idx="10">
                  <c:v>46</c:v>
                </c:pt>
                <c:pt idx="11">
                  <c:v>46</c:v>
                </c:pt>
              </c:numCache>
            </c:numRef>
          </c:val>
          <c:extLst>
            <c:ext xmlns:c16="http://schemas.microsoft.com/office/drawing/2014/chart" uri="{C3380CC4-5D6E-409C-BE32-E72D297353CC}">
              <c16:uniqueId val="{00000007-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
          <c:y val="5.6059083521931953E-3"/>
          <c:w val="1"/>
          <c:h val="5.57446972324999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0.10672366869818714"/>
                  <c:y val="-1.677564267291023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6.8959909004982459E-2"/>
                  <c:y val="-0.10123097678668305"/>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8662740149263161E-2"/>
                  <c:y val="2.5115400355956562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7.3885616791052641E-2"/>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12</c:v>
                </c:pt>
                <c:pt idx="1">
                  <c:v>41</c:v>
                </c:pt>
                <c:pt idx="2">
                  <c:v>32</c:v>
                </c:pt>
                <c:pt idx="3">
                  <c:v>11</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34548725123490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97E-2"/>
                  <c:y val="0.10409740074118169"/>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5.5824688242128662E-2"/>
                  <c:y val="-0.11634009555625351"/>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5</c:v>
                </c:pt>
                <c:pt idx="1">
                  <c:v>32</c:v>
                </c:pt>
                <c:pt idx="2">
                  <c:v>41</c:v>
                </c:pt>
                <c:pt idx="3">
                  <c:v>12</c:v>
                </c:pt>
                <c:pt idx="4">
                  <c:v>10</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97E-2"/>
                  <c:y val="0.10409740074118169"/>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1.806092854892398E-2"/>
                  <c:y val="-0.122383743064081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6</c:v>
                </c:pt>
                <c:pt idx="1">
                  <c:v>27</c:v>
                </c:pt>
                <c:pt idx="2">
                  <c:v>39</c:v>
                </c:pt>
                <c:pt idx="3">
                  <c:v>17</c:v>
                </c:pt>
                <c:pt idx="4">
                  <c:v>11</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100074738889006"/>
                  <c:y val="4.55426128242669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4.7615175265345033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9.8514155721403401E-2"/>
                  <c:y val="0.1106034882875054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4.1047564883918135E-2"/>
                  <c:y val="0.1008443569680196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5.7466590837485385E-2"/>
                  <c:y val="0.107350444514343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30</c:v>
                </c:pt>
                <c:pt idx="1">
                  <c:v>45</c:v>
                </c:pt>
                <c:pt idx="2">
                  <c:v>17</c:v>
                </c:pt>
                <c:pt idx="3">
                  <c:v>6</c:v>
                </c:pt>
                <c:pt idx="4">
                  <c:v>2</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97E-2"/>
                  <c:y val="0.10409740074118169"/>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1.1493318167497078E-2"/>
                  <c:y val="-0.17073292312670721"/>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6</c:v>
                </c:pt>
                <c:pt idx="1">
                  <c:v>27</c:v>
                </c:pt>
                <c:pt idx="2">
                  <c:v>33</c:v>
                </c:pt>
                <c:pt idx="3">
                  <c:v>16</c:v>
                </c:pt>
                <c:pt idx="4">
                  <c:v>18</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97E-2"/>
                  <c:y val="0.10409740074118169"/>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4628538930350878E-2"/>
                  <c:y val="-0.17073292312670721"/>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6</c:v>
                </c:pt>
                <c:pt idx="1">
                  <c:v>26</c:v>
                </c:pt>
                <c:pt idx="2">
                  <c:v>35</c:v>
                </c:pt>
                <c:pt idx="3">
                  <c:v>19</c:v>
                </c:pt>
                <c:pt idx="4">
                  <c:v>14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97E-2"/>
                  <c:y val="0.10409740074118169"/>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3627791541460821"/>
                  <c:y val="0.10123121472556129"/>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4</c:v>
                </c:pt>
                <c:pt idx="1">
                  <c:v>27</c:v>
                </c:pt>
                <c:pt idx="2">
                  <c:v>38</c:v>
                </c:pt>
                <c:pt idx="3">
                  <c:v>19</c:v>
                </c:pt>
                <c:pt idx="4">
                  <c:v>12</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97E-2"/>
                  <c:y val="0.10409740074118169"/>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1329127907961407"/>
                  <c:y val="4.0794739647279407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992E-2"/>
                  <c:y val="-2.927742721449719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5</c:v>
                </c:pt>
                <c:pt idx="1">
                  <c:v>21</c:v>
                </c:pt>
                <c:pt idx="2">
                  <c:v>41</c:v>
                </c:pt>
                <c:pt idx="3">
                  <c:v>21</c:v>
                </c:pt>
                <c:pt idx="4">
                  <c:v>12</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3.2838051907135108E-3"/>
                  <c:y val="0.1131627787453957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8.0453227172479574E-2"/>
                  <c:y val="-4.6838149216229336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9.8514155721403512E-3"/>
                  <c:y val="-0.12295396358583408"/>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5</c:v>
                </c:pt>
                <c:pt idx="1">
                  <c:v>13</c:v>
                </c:pt>
                <c:pt idx="2">
                  <c:v>34</c:v>
                </c:pt>
                <c:pt idx="3">
                  <c:v>26</c:v>
                </c:pt>
                <c:pt idx="4">
                  <c:v>22</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1.4777123358210529E-2"/>
                  <c:y val="0.1131627787453957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9.5230350530690067E-2"/>
                  <c:y val="7.5546783542243664E-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1.6419025953567253E-2"/>
                  <c:y val="-0.12597578733974815"/>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4</c:v>
                </c:pt>
                <c:pt idx="1">
                  <c:v>13</c:v>
                </c:pt>
                <c:pt idx="2">
                  <c:v>29</c:v>
                </c:pt>
                <c:pt idx="3">
                  <c:v>16</c:v>
                </c:pt>
                <c:pt idx="4">
                  <c:v>46</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3.7763759693204682E-2"/>
                  <c:y val="0.1126845216000913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8.2095129767835659E-3"/>
                  <c:y val="0.1161846024993099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9.687225312604679E-2"/>
                  <c:y val="-4.3816325462315238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9.851415572140412E-3"/>
                  <c:y val="-0.13201943484757636"/>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12</c:v>
                </c:pt>
                <c:pt idx="2">
                  <c:v>28</c:v>
                </c:pt>
                <c:pt idx="3">
                  <c:v>18</c:v>
                </c:pt>
                <c:pt idx="4">
                  <c:v>39</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335591373288030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8959909004982348E-2"/>
                  <c:y val="9.4553579076606803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1.3135220762853802E-2"/>
                  <c:y val="0.1222282500071380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6.8959909004982459E-2"/>
                  <c:y val="3.7772915893365309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9.6872253126046817E-2"/>
                  <c:y val="-2.6255603460583019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0453227172479422E-2"/>
                  <c:y val="3.811162188656967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9</c:v>
                </c:pt>
                <c:pt idx="2">
                  <c:v>26</c:v>
                </c:pt>
                <c:pt idx="3">
                  <c:v>16</c:v>
                </c:pt>
                <c:pt idx="4">
                  <c:v>46</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5.4182785646771939E-2"/>
                  <c:y val="9.1531755322692712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9.8514155721402923E-3"/>
                  <c:y val="0.11920642625322407"/>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8.2095129767836297E-2"/>
                  <c:y val="1.3598325862052556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en-US"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en-US"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9.7208907799929384E-2"/>
                      <c:h val="0.14234574422522339"/>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209512976783627E-2"/>
                  <c:y val="-2.6255603460583046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8.3737032363192868E-2"/>
                  <c:y val="-5.2543090730853059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Visada</c:v>
                </c:pt>
                <c:pt idx="1">
                  <c:v>Labai dažnai</c:v>
                </c:pt>
                <c:pt idx="2">
                  <c:v>Kartais</c:v>
                </c:pt>
                <c:pt idx="3">
                  <c:v>Labai retai</c:v>
                </c:pt>
                <c:pt idx="4">
                  <c:v>Niekada</c:v>
                </c:pt>
              </c:strCache>
            </c:strRef>
          </c:cat>
          <c:val>
            <c:numRef>
              <c:f>Sheet1!$B$2:$B$6</c:f>
              <c:numCache>
                <c:formatCode>General</c:formatCode>
                <c:ptCount val="5"/>
                <c:pt idx="0">
                  <c:v>3</c:v>
                </c:pt>
                <c:pt idx="1">
                  <c:v>9</c:v>
                </c:pt>
                <c:pt idx="2">
                  <c:v>25</c:v>
                </c:pt>
                <c:pt idx="3">
                  <c:v>17</c:v>
                </c:pt>
                <c:pt idx="4">
                  <c:v>46</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929210119907601"/>
          <c:y val="5.3140753656528393E-2"/>
          <c:w val="0.44052058143630507"/>
          <c:h val="0.94611589433795285"/>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Įsipareigojimai darbovietėje (laiko trūkumas) (7)</c:v>
                </c:pt>
                <c:pt idx="1">
                  <c:v>Įsipareigojimai mokymosi institucijoje (laiko trūkumas) (8)</c:v>
                </c:pt>
                <c:pt idx="2">
                  <c:v>Nepakanka informacijos kaip įsitraukti į pilietinio dalyvavimo veiklas </c:v>
                </c:pt>
                <c:pt idx="3">
                  <c:v>Įsipareigojimai šeimai (laiko trūkumas)</c:v>
                </c:pt>
                <c:pt idx="4">
                  <c:v>Trūksta gebėjimų, reikalingų norint įsitraukti į pilietinio dalyvavimo veiklas</c:v>
                </c:pt>
                <c:pt idx="5">
                  <c:v>Draugų neigiami pasisakymai arba jų dalyvavimo neigiami pavyzdžiai </c:v>
                </c:pt>
                <c:pt idx="6">
                  <c:v>Dalyvaujant pilietinėse veiklose į jaunimo išsakomą nuomonę / poziciją nėra atsižvelgiama</c:v>
                </c:pt>
                <c:pt idx="7">
                  <c:v>Pilietinis dalyvavimas man nėra aktualus</c:v>
                </c:pt>
                <c:pt idx="8">
                  <c:v>Tėvų ar kitų šeimos narių neigiami pasisakymai arba jų dalyvavimo neigiami pavyzdžiai</c:v>
                </c:pt>
                <c:pt idx="9">
                  <c:v>Mokytojų, dėstytojų, darbdavių neigiami pasisakymai arba jų dalyvavimo neigiami pavyzdžiai</c:v>
                </c:pt>
                <c:pt idx="10">
                  <c:v>Nuomonės formuotojų neigiami pasisakymai arba jų dalyvavimo 
neigiami pavyzdžiai</c:v>
                </c:pt>
                <c:pt idx="11">
                  <c:v>Politikų ar kitų visuomeninių veikėjų neigiami pasisakymai arba jų dalyvavimo neigiami pavyzdžiai</c:v>
                </c:pt>
              </c:strCache>
            </c:strRef>
          </c:cat>
          <c:val>
            <c:numRef>
              <c:f>Sheet1!$B$2:$B$13</c:f>
              <c:numCache>
                <c:formatCode>General</c:formatCode>
                <c:ptCount val="12"/>
                <c:pt idx="0">
                  <c:v>24</c:v>
                </c:pt>
                <c:pt idx="1">
                  <c:v>22</c:v>
                </c:pt>
                <c:pt idx="2">
                  <c:v>11</c:v>
                </c:pt>
                <c:pt idx="3">
                  <c:v>11</c:v>
                </c:pt>
                <c:pt idx="4">
                  <c:v>5</c:v>
                </c:pt>
                <c:pt idx="5">
                  <c:v>6</c:v>
                </c:pt>
                <c:pt idx="6">
                  <c:v>6</c:v>
                </c:pt>
                <c:pt idx="7">
                  <c:v>7</c:v>
                </c:pt>
                <c:pt idx="8">
                  <c:v>5</c:v>
                </c:pt>
                <c:pt idx="9">
                  <c:v>4</c:v>
                </c:pt>
                <c:pt idx="10">
                  <c:v>4</c:v>
                </c:pt>
                <c:pt idx="11">
                  <c:v>4</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Įsipareigojimai darbovietėje (laiko trūkumas) (7)</c:v>
                </c:pt>
                <c:pt idx="1">
                  <c:v>Įsipareigojimai mokymosi institucijoje (laiko trūkumas) (8)</c:v>
                </c:pt>
                <c:pt idx="2">
                  <c:v>Nepakanka informacijos kaip įsitraukti į pilietinio dalyvavimo veiklas </c:v>
                </c:pt>
                <c:pt idx="3">
                  <c:v>Įsipareigojimai šeimai (laiko trūkumas)</c:v>
                </c:pt>
                <c:pt idx="4">
                  <c:v>Trūksta gebėjimų, reikalingų norint įsitraukti į pilietinio dalyvavimo veiklas</c:v>
                </c:pt>
                <c:pt idx="5">
                  <c:v>Draugų neigiami pasisakymai arba jų dalyvavimo neigiami pavyzdžiai </c:v>
                </c:pt>
                <c:pt idx="6">
                  <c:v>Dalyvaujant pilietinėse veiklose į jaunimo išsakomą nuomonę / poziciją nėra atsižvelgiama</c:v>
                </c:pt>
                <c:pt idx="7">
                  <c:v>Pilietinis dalyvavimas man nėra aktualus</c:v>
                </c:pt>
                <c:pt idx="8">
                  <c:v>Tėvų ar kitų šeimos narių neigiami pasisakymai arba jų dalyvavimo neigiami pavyzdžiai</c:v>
                </c:pt>
                <c:pt idx="9">
                  <c:v>Mokytojų, dėstytojų, darbdavių neigiami pasisakymai arba jų dalyvavimo neigiami pavyzdžiai</c:v>
                </c:pt>
                <c:pt idx="10">
                  <c:v>Nuomonės formuotojų neigiami pasisakymai arba jų dalyvavimo 
neigiami pavyzdžiai</c:v>
                </c:pt>
                <c:pt idx="11">
                  <c:v>Politikų ar kitų visuomeninių veikėjų neigiami pasisakymai arba jų dalyvavimo neigiami pavyzdžiai</c:v>
                </c:pt>
              </c:strCache>
            </c:strRef>
          </c:cat>
          <c:val>
            <c:numRef>
              <c:f>Sheet1!$C$2:$C$13</c:f>
              <c:numCache>
                <c:formatCode>General</c:formatCode>
                <c:ptCount val="12"/>
                <c:pt idx="0">
                  <c:v>34</c:v>
                </c:pt>
                <c:pt idx="1">
                  <c:v>34</c:v>
                </c:pt>
                <c:pt idx="2">
                  <c:v>31</c:v>
                </c:pt>
                <c:pt idx="3">
                  <c:v>26</c:v>
                </c:pt>
                <c:pt idx="4">
                  <c:v>29</c:v>
                </c:pt>
                <c:pt idx="5">
                  <c:v>27</c:v>
                </c:pt>
                <c:pt idx="6">
                  <c:v>23</c:v>
                </c:pt>
                <c:pt idx="7">
                  <c:v>21</c:v>
                </c:pt>
                <c:pt idx="8">
                  <c:v>23</c:v>
                </c:pt>
                <c:pt idx="9">
                  <c:v>20</c:v>
                </c:pt>
                <c:pt idx="10">
                  <c:v>16</c:v>
                </c:pt>
                <c:pt idx="11">
                  <c:v>13</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Įsipareigojimai darbovietėje (laiko trūkumas) (7)</c:v>
                </c:pt>
                <c:pt idx="1">
                  <c:v>Įsipareigojimai mokymosi institucijoje (laiko trūkumas) (8)</c:v>
                </c:pt>
                <c:pt idx="2">
                  <c:v>Nepakanka informacijos kaip įsitraukti į pilietinio dalyvavimo veiklas </c:v>
                </c:pt>
                <c:pt idx="3">
                  <c:v>Įsipareigojimai šeimai (laiko trūkumas)</c:v>
                </c:pt>
                <c:pt idx="4">
                  <c:v>Trūksta gebėjimų, reikalingų norint įsitraukti į pilietinio dalyvavimo veiklas</c:v>
                </c:pt>
                <c:pt idx="5">
                  <c:v>Draugų neigiami pasisakymai arba jų dalyvavimo neigiami pavyzdžiai </c:v>
                </c:pt>
                <c:pt idx="6">
                  <c:v>Dalyvaujant pilietinėse veiklose į jaunimo išsakomą nuomonę / poziciją nėra atsižvelgiama</c:v>
                </c:pt>
                <c:pt idx="7">
                  <c:v>Pilietinis dalyvavimas man nėra aktualus</c:v>
                </c:pt>
                <c:pt idx="8">
                  <c:v>Tėvų ar kitų šeimos narių neigiami pasisakymai arba jų dalyvavimo neigiami pavyzdžiai</c:v>
                </c:pt>
                <c:pt idx="9">
                  <c:v>Mokytojų, dėstytojų, darbdavių neigiami pasisakymai arba jų dalyvavimo neigiami pavyzdžiai</c:v>
                </c:pt>
                <c:pt idx="10">
                  <c:v>Nuomonės formuotojų neigiami pasisakymai arba jų dalyvavimo 
neigiami pavyzdžiai</c:v>
                </c:pt>
                <c:pt idx="11">
                  <c:v>Politikų ar kitų visuomeninių veikėjų neigiami pasisakymai arba jų dalyvavimo neigiami pavyzdžiai</c:v>
                </c:pt>
              </c:strCache>
            </c:strRef>
          </c:cat>
          <c:val>
            <c:numRef>
              <c:f>Sheet1!$D$2:$D$13</c:f>
              <c:numCache>
                <c:formatCode>General</c:formatCode>
                <c:ptCount val="12"/>
                <c:pt idx="0">
                  <c:v>28</c:v>
                </c:pt>
                <c:pt idx="1">
                  <c:v>26</c:v>
                </c:pt>
                <c:pt idx="2">
                  <c:v>39</c:v>
                </c:pt>
                <c:pt idx="3">
                  <c:v>36</c:v>
                </c:pt>
                <c:pt idx="4">
                  <c:v>42</c:v>
                </c:pt>
                <c:pt idx="5">
                  <c:v>33</c:v>
                </c:pt>
                <c:pt idx="6">
                  <c:v>48</c:v>
                </c:pt>
                <c:pt idx="7">
                  <c:v>40</c:v>
                </c:pt>
                <c:pt idx="8">
                  <c:v>38</c:v>
                </c:pt>
                <c:pt idx="9">
                  <c:v>38</c:v>
                </c:pt>
                <c:pt idx="10">
                  <c:v>38</c:v>
                </c:pt>
                <c:pt idx="11">
                  <c:v>40</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Nesutinku</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Įsipareigojimai darbovietėje (laiko trūkumas) (7)</c:v>
                </c:pt>
                <c:pt idx="1">
                  <c:v>Įsipareigojimai mokymosi institucijoje (laiko trūkumas) (8)</c:v>
                </c:pt>
                <c:pt idx="2">
                  <c:v>Nepakanka informacijos kaip įsitraukti į pilietinio dalyvavimo veiklas </c:v>
                </c:pt>
                <c:pt idx="3">
                  <c:v>Įsipareigojimai šeimai (laiko trūkumas)</c:v>
                </c:pt>
                <c:pt idx="4">
                  <c:v>Trūksta gebėjimų, reikalingų norint įsitraukti į pilietinio dalyvavimo veiklas</c:v>
                </c:pt>
                <c:pt idx="5">
                  <c:v>Draugų neigiami pasisakymai arba jų dalyvavimo neigiami pavyzdžiai </c:v>
                </c:pt>
                <c:pt idx="6">
                  <c:v>Dalyvaujant pilietinėse veiklose į jaunimo išsakomą nuomonę / poziciją nėra atsižvelgiama</c:v>
                </c:pt>
                <c:pt idx="7">
                  <c:v>Pilietinis dalyvavimas man nėra aktualus</c:v>
                </c:pt>
                <c:pt idx="8">
                  <c:v>Tėvų ar kitų šeimos narių neigiami pasisakymai arba jų dalyvavimo neigiami pavyzdžiai</c:v>
                </c:pt>
                <c:pt idx="9">
                  <c:v>Mokytojų, dėstytojų, darbdavių neigiami pasisakymai arba jų dalyvavimo neigiami pavyzdžiai</c:v>
                </c:pt>
                <c:pt idx="10">
                  <c:v>Nuomonės formuotojų neigiami pasisakymai arba jų dalyvavimo 
neigiami pavyzdžiai</c:v>
                </c:pt>
                <c:pt idx="11">
                  <c:v>Politikų ar kitų visuomeninių veikėjų neigiami pasisakymai arba jų dalyvavimo neigiami pavyzdžiai</c:v>
                </c:pt>
              </c:strCache>
            </c:strRef>
          </c:cat>
          <c:val>
            <c:numRef>
              <c:f>Sheet1!$E$2:$E$13</c:f>
              <c:numCache>
                <c:formatCode>General</c:formatCode>
                <c:ptCount val="12"/>
                <c:pt idx="0">
                  <c:v>10</c:v>
                </c:pt>
                <c:pt idx="1">
                  <c:v>11</c:v>
                </c:pt>
                <c:pt idx="2">
                  <c:v>11</c:v>
                </c:pt>
                <c:pt idx="3">
                  <c:v>16</c:v>
                </c:pt>
                <c:pt idx="4">
                  <c:v>14</c:v>
                </c:pt>
                <c:pt idx="5">
                  <c:v>16</c:v>
                </c:pt>
                <c:pt idx="6">
                  <c:v>15</c:v>
                </c:pt>
                <c:pt idx="7">
                  <c:v>22</c:v>
                </c:pt>
                <c:pt idx="8">
                  <c:v>17</c:v>
                </c:pt>
                <c:pt idx="9">
                  <c:v>20</c:v>
                </c:pt>
                <c:pt idx="10">
                  <c:v>22</c:v>
                </c:pt>
                <c:pt idx="11">
                  <c:v>20</c:v>
                </c:pt>
              </c:numCache>
            </c:numRef>
          </c:val>
          <c:extLst>
            <c:ext xmlns:c16="http://schemas.microsoft.com/office/drawing/2014/chart" uri="{C3380CC4-5D6E-409C-BE32-E72D297353CC}">
              <c16:uniqueId val="{00000006-9F4F-4CB0-9576-F60C63CD5B4D}"/>
            </c:ext>
          </c:extLst>
        </c:ser>
        <c:ser>
          <c:idx val="4"/>
          <c:order val="4"/>
          <c:tx>
            <c:strRef>
              <c:f>Sheet1!$F$1</c:f>
              <c:strCache>
                <c:ptCount val="1"/>
                <c:pt idx="0">
                  <c:v>Visiškai nesutinku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Įsipareigojimai darbovietėje (laiko trūkumas) (7)</c:v>
                </c:pt>
                <c:pt idx="1">
                  <c:v>Įsipareigojimai mokymosi institucijoje (laiko trūkumas) (8)</c:v>
                </c:pt>
                <c:pt idx="2">
                  <c:v>Nepakanka informacijos kaip įsitraukti į pilietinio dalyvavimo veiklas </c:v>
                </c:pt>
                <c:pt idx="3">
                  <c:v>Įsipareigojimai šeimai (laiko trūkumas)</c:v>
                </c:pt>
                <c:pt idx="4">
                  <c:v>Trūksta gebėjimų, reikalingų norint įsitraukti į pilietinio dalyvavimo veiklas</c:v>
                </c:pt>
                <c:pt idx="5">
                  <c:v>Draugų neigiami pasisakymai arba jų dalyvavimo neigiami pavyzdžiai </c:v>
                </c:pt>
                <c:pt idx="6">
                  <c:v>Dalyvaujant pilietinėse veiklose į jaunimo išsakomą nuomonę / poziciją nėra atsižvelgiama</c:v>
                </c:pt>
                <c:pt idx="7">
                  <c:v>Pilietinis dalyvavimas man nėra aktualus</c:v>
                </c:pt>
                <c:pt idx="8">
                  <c:v>Tėvų ar kitų šeimos narių neigiami pasisakymai arba jų dalyvavimo neigiami pavyzdžiai</c:v>
                </c:pt>
                <c:pt idx="9">
                  <c:v>Mokytojų, dėstytojų, darbdavių neigiami pasisakymai arba jų dalyvavimo neigiami pavyzdžiai</c:v>
                </c:pt>
                <c:pt idx="10">
                  <c:v>Nuomonės formuotojų neigiami pasisakymai arba jų dalyvavimo 
neigiami pavyzdžiai</c:v>
                </c:pt>
                <c:pt idx="11">
                  <c:v>Politikų ar kitų visuomeninių veikėjų neigiami pasisakymai arba jų dalyvavimo neigiami pavyzdžiai</c:v>
                </c:pt>
              </c:strCache>
            </c:strRef>
          </c:cat>
          <c:val>
            <c:numRef>
              <c:f>Sheet1!$F$2:$F$13</c:f>
              <c:numCache>
                <c:formatCode>General</c:formatCode>
                <c:ptCount val="12"/>
                <c:pt idx="0">
                  <c:v>4</c:v>
                </c:pt>
                <c:pt idx="1">
                  <c:v>7</c:v>
                </c:pt>
                <c:pt idx="2">
                  <c:v>8</c:v>
                </c:pt>
                <c:pt idx="3">
                  <c:v>11</c:v>
                </c:pt>
                <c:pt idx="4">
                  <c:v>10</c:v>
                </c:pt>
                <c:pt idx="5">
                  <c:v>18</c:v>
                </c:pt>
                <c:pt idx="6">
                  <c:v>8</c:v>
                </c:pt>
                <c:pt idx="7">
                  <c:v>10</c:v>
                </c:pt>
                <c:pt idx="8">
                  <c:v>17</c:v>
                </c:pt>
                <c:pt idx="9">
                  <c:v>18</c:v>
                </c:pt>
                <c:pt idx="10">
                  <c:v>20</c:v>
                </c:pt>
                <c:pt idx="11">
                  <c:v>23</c:v>
                </c:pt>
              </c:numCache>
            </c:numRef>
          </c:val>
          <c:extLst>
            <c:ext xmlns:c16="http://schemas.microsoft.com/office/drawing/2014/chart" uri="{C3380CC4-5D6E-409C-BE32-E72D297353CC}">
              <c16:uniqueId val="{00000007-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
          <c:y val="5.6059083521931953E-3"/>
          <c:w val="1"/>
          <c:h val="5.57446972324999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0672366869818714"/>
                  <c:y val="3.90365252779431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5.0898980456058361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0343986350747369"/>
                  <c:y val="0.117109575833829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3.6121857097847959E-2"/>
                  <c:y val="0.1333747946996389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7.0601811600339195E-2"/>
                  <c:y val="0.133374794699639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30</c:v>
                </c:pt>
                <c:pt idx="1">
                  <c:v>44</c:v>
                </c:pt>
                <c:pt idx="2">
                  <c:v>18</c:v>
                </c:pt>
                <c:pt idx="3">
                  <c:v>5</c:v>
                </c:pt>
                <c:pt idx="4">
                  <c:v>3</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1.1493318167497017E-2"/>
                  <c:y val="0.1308154641235759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8.8662740149263161E-2"/>
                  <c:y val="9.805365997582540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7.2243714195695793E-2"/>
                  <c:y val="-0.1208727122176855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8162945302610664"/>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438E-2"/>
                  <c:y val="2.5115400355956451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24</c:v>
                </c:pt>
                <c:pt idx="1">
                  <c:v>34</c:v>
                </c:pt>
                <c:pt idx="2">
                  <c:v>28</c:v>
                </c:pt>
                <c:pt idx="3">
                  <c:v>10</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1.1493318167497017E-2"/>
                  <c:y val="0.1308154641235759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8.8662740149263161E-2"/>
                  <c:y val="9.805365997582540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7.2243714195695793E-2"/>
                  <c:y val="-0.1208727122176855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8162945302610664"/>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438E-2"/>
                  <c:y val="2.5115400355956451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657508427032749"/>
                  <c:y val="9.250444945702336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22</c:v>
                </c:pt>
                <c:pt idx="1">
                  <c:v>34</c:v>
                </c:pt>
                <c:pt idx="2">
                  <c:v>26</c:v>
                </c:pt>
                <c:pt idx="3">
                  <c:v>11</c:v>
                </c:pt>
                <c:pt idx="4">
                  <c:v>7</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358702347699675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8733295418742755E-2"/>
                  <c:y val="-0.14727800339129596"/>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035160245168378"/>
                      <c:h val="0.18465127678002075"/>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11</c:v>
                </c:pt>
                <c:pt idx="1">
                  <c:v>31</c:v>
                </c:pt>
                <c:pt idx="2">
                  <c:v>38</c:v>
                </c:pt>
                <c:pt idx="3">
                  <c:v>11</c:v>
                </c:pt>
                <c:pt idx="4">
                  <c:v>8</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1737546279111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11</c:v>
                </c:pt>
                <c:pt idx="1">
                  <c:v>26</c:v>
                </c:pt>
                <c:pt idx="2">
                  <c:v>36</c:v>
                </c:pt>
                <c:pt idx="3">
                  <c:v>16</c:v>
                </c:pt>
                <c:pt idx="4">
                  <c:v>11</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9273858131323227"/>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4.2689467479274795E-2"/>
                  <c:y val="-0.1813091872959674"/>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8162945302610664"/>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29</c:v>
                </c:pt>
                <c:pt idx="2">
                  <c:v>42</c:v>
                </c:pt>
                <c:pt idx="3">
                  <c:v>14</c:v>
                </c:pt>
                <c:pt idx="4">
                  <c:v>10</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5676103814269013E-2"/>
                  <c:y val="0.1610337016627168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97E-2"/>
                  <c:y val="0.10409740074118169"/>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8799784716834506"/>
                  <c:y val="8.763312680238698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035160245168378"/>
                      <c:h val="0.24810964857906023"/>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0.10179796091211697"/>
                  <c:y val="-2.927739395845735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625483569403158"/>
                  <c:y val="2.6024350185295423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6</c:v>
                </c:pt>
                <c:pt idx="1">
                  <c:v>27</c:v>
                </c:pt>
                <c:pt idx="2">
                  <c:v>33</c:v>
                </c:pt>
                <c:pt idx="3">
                  <c:v>16</c:v>
                </c:pt>
                <c:pt idx="4">
                  <c:v>18</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20523782441959065"/>
                  <c:y val="0.1329604831110984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8162945302610664"/>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6</c:v>
                </c:pt>
                <c:pt idx="1">
                  <c:v>23</c:v>
                </c:pt>
                <c:pt idx="2">
                  <c:v>48</c:v>
                </c:pt>
                <c:pt idx="3">
                  <c:v>15</c:v>
                </c:pt>
                <c:pt idx="4">
                  <c:v>8</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6747406472638598"/>
                  <c:y val="7.5545831786730563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8162945302610664"/>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7</c:v>
                </c:pt>
                <c:pt idx="1">
                  <c:v>21</c:v>
                </c:pt>
                <c:pt idx="2">
                  <c:v>40</c:v>
                </c:pt>
                <c:pt idx="3">
                  <c:v>22</c:v>
                </c:pt>
                <c:pt idx="4">
                  <c:v>10</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8.0453227172479547E-2"/>
                  <c:y val="0.1247718166157477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4.9257077860702363E-3"/>
                  <c:y val="0.12525007376105227"/>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5351789266585381"/>
                  <c:y val="2.3793887826095233E-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035160245168378"/>
                      <c:h val="0.24810964857906023"/>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0.10179796091211697"/>
                  <c:y val="-2.927739395845735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985888946104095"/>
                  <c:y val="2.904615062482738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23</c:v>
                </c:pt>
                <c:pt idx="2">
                  <c:v>38</c:v>
                </c:pt>
                <c:pt idx="3">
                  <c:v>17</c:v>
                </c:pt>
                <c:pt idx="4">
                  <c:v>17</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8.0453227172479547E-2"/>
                  <c:y val="0.1247718166157477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4.9257077860702363E-3"/>
                  <c:y val="0.12525007376105227"/>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5351789266585381"/>
                  <c:y val="2.3793887826095233E-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035160245168378"/>
                      <c:h val="0.24810964857906023"/>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0.10179796091211697"/>
                  <c:y val="-2.927739395845735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985888946104095"/>
                  <c:y val="2.904615062482738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4</c:v>
                </c:pt>
                <c:pt idx="1">
                  <c:v>20</c:v>
                </c:pt>
                <c:pt idx="2">
                  <c:v>38</c:v>
                </c:pt>
                <c:pt idx="3">
                  <c:v>20</c:v>
                </c:pt>
                <c:pt idx="4">
                  <c:v>18</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1493318167497077"/>
                  <c:y val="1.95182626389715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5.0898980456058361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0.10343986350747369"/>
                  <c:y val="8.13260943290481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5.7466590837485385E-2"/>
                  <c:y val="9.759131319485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4.7615175265345033E-2"/>
                  <c:y val="0.1301217509264772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38</c:v>
                </c:pt>
                <c:pt idx="1">
                  <c:v>32</c:v>
                </c:pt>
                <c:pt idx="2">
                  <c:v>17</c:v>
                </c:pt>
                <c:pt idx="3">
                  <c:v>7</c:v>
                </c:pt>
                <c:pt idx="4">
                  <c:v>6</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8.0453227172479547E-2"/>
                  <c:y val="0.1247718166157477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4.9257077860702363E-3"/>
                  <c:y val="0.12525007376105227"/>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5351789266585381"/>
                  <c:y val="2.3793887826095233E-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035160245168378"/>
                      <c:h val="0.24810964857906023"/>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0.10179796091211697"/>
                  <c:y val="-2.927739395845735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985888946104095"/>
                  <c:y val="2.904615062482738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4</c:v>
                </c:pt>
                <c:pt idx="1">
                  <c:v>16</c:v>
                </c:pt>
                <c:pt idx="2">
                  <c:v>58</c:v>
                </c:pt>
                <c:pt idx="3">
                  <c:v>22</c:v>
                </c:pt>
                <c:pt idx="4">
                  <c:v>20</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8.0453227172479547E-2"/>
                  <c:y val="0.1247718166157477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4.9257077860702363E-3"/>
                  <c:y val="0.12525007376105227"/>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5351789266585381"/>
                  <c:y val="2.3793887826095233E-7"/>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22035160245168378"/>
                      <c:h val="0.24810964857906023"/>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0.10179796091211697"/>
                  <c:y val="-2.927739395845735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1985888946104095"/>
                  <c:y val="2.904615062482738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4</c:v>
                </c:pt>
                <c:pt idx="1">
                  <c:v>13</c:v>
                </c:pt>
                <c:pt idx="2">
                  <c:v>40</c:v>
                </c:pt>
                <c:pt idx="3">
                  <c:v>20</c:v>
                </c:pt>
                <c:pt idx="4">
                  <c:v>23</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929210119907601"/>
          <c:y val="0.10043882796064284"/>
          <c:w val="0.44052058143630507"/>
          <c:h val="0.89881763347492116"/>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Būtų sprendžiami man asmeniškai aktualūs klausimai</c:v>
                </c:pt>
                <c:pt idx="1">
                  <c:v>Lankstesnis dalyvavimas pilietinėse veiklose (pvz. nuotolinis dalyvavimas, dalyvavimas patogiu metu ir t.t.)</c:v>
                </c:pt>
                <c:pt idx="2">
                  <c:v>Draugų teigiami pasisakymai, pavyzdžiai</c:v>
                </c:pt>
                <c:pt idx="3">
                  <c:v>Materialus atlygis  už dalyvavimą veiklose (pvz. įvairios dovanos, bilietai į kiną / koncertus ir t.t.)</c:v>
                </c:pt>
                <c:pt idx="4">
                  <c:v>Nematerialus atlygis  už dalyvavimą veiklose (pvz. galimybė dalyvauti įvairiuose mokymuose, renginiuose  ir t.t.)</c:v>
                </c:pt>
                <c:pt idx="5">
                  <c:v>Žinočiau, kad į jaunimo išsakomą nuomonę / poziciją yra atsižvelgiama</c:v>
                </c:pt>
                <c:pt idx="6">
                  <c:v>Daugiau  informacijos, kaip įsitraukti į pilietinio dalyvavimo veiklas</c:v>
                </c:pt>
                <c:pt idx="7">
                  <c:v>Tėvų ar kitų šeimos narių teigiami pasisakymai, pavyzdžiai</c:v>
                </c:pt>
                <c:pt idx="8">
                  <c:v>Gebėjimų,  reikalingų norint įsitraukti į pilietinio dalyvavimo veiklas, ugdymas</c:v>
                </c:pt>
                <c:pt idx="9">
                  <c:v>Mokytojų, dėstytojų, darbdavių teigiami pasisakymai, pavyzdžiai</c:v>
                </c:pt>
                <c:pt idx="10">
                  <c:v>Nuomonės formuotojų („influencerių“)  teigiami pasisakymai, pavyzdžiai</c:v>
                </c:pt>
                <c:pt idx="11">
                  <c:v>Politikų ar kitų visuomeninių veikėjų teigiami pasisakymai, pavyzdžiai</c:v>
                </c:pt>
              </c:strCache>
            </c:strRef>
          </c:cat>
          <c:val>
            <c:numRef>
              <c:f>Sheet1!$B$2:$B$13</c:f>
              <c:numCache>
                <c:formatCode>General</c:formatCode>
                <c:ptCount val="12"/>
                <c:pt idx="0">
                  <c:v>18</c:v>
                </c:pt>
                <c:pt idx="1">
                  <c:v>19</c:v>
                </c:pt>
                <c:pt idx="2">
                  <c:v>12</c:v>
                </c:pt>
                <c:pt idx="3">
                  <c:v>19</c:v>
                </c:pt>
                <c:pt idx="4">
                  <c:v>15</c:v>
                </c:pt>
                <c:pt idx="5">
                  <c:v>13</c:v>
                </c:pt>
                <c:pt idx="6">
                  <c:v>17</c:v>
                </c:pt>
                <c:pt idx="7">
                  <c:v>10</c:v>
                </c:pt>
                <c:pt idx="8">
                  <c:v>9</c:v>
                </c:pt>
                <c:pt idx="9">
                  <c:v>9</c:v>
                </c:pt>
                <c:pt idx="10">
                  <c:v>6</c:v>
                </c:pt>
                <c:pt idx="11">
                  <c:v>5</c:v>
                </c:pt>
              </c:numCache>
            </c:numRef>
          </c:val>
          <c:extLst>
            <c:ext xmlns:c16="http://schemas.microsoft.com/office/drawing/2014/chart" uri="{C3380CC4-5D6E-409C-BE32-E72D297353CC}">
              <c16:uniqueId val="{00000000-9F4F-4CB0-9576-F60C63CD5B4D}"/>
            </c:ext>
          </c:extLst>
        </c:ser>
        <c:ser>
          <c:idx val="1"/>
          <c:order val="1"/>
          <c:tx>
            <c:strRef>
              <c:f>Sheet1!$C$1</c:f>
              <c:strCache>
                <c:ptCount val="1"/>
                <c:pt idx="0">
                  <c:v>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Būtų sprendžiami man asmeniškai aktualūs klausimai</c:v>
                </c:pt>
                <c:pt idx="1">
                  <c:v>Lankstesnis dalyvavimas pilietinėse veiklose (pvz. nuotolinis dalyvavimas, dalyvavimas patogiu metu ir t.t.)</c:v>
                </c:pt>
                <c:pt idx="2">
                  <c:v>Draugų teigiami pasisakymai, pavyzdžiai</c:v>
                </c:pt>
                <c:pt idx="3">
                  <c:v>Materialus atlygis  už dalyvavimą veiklose (pvz. įvairios dovanos, bilietai į kiną / koncertus ir t.t.)</c:v>
                </c:pt>
                <c:pt idx="4">
                  <c:v>Nematerialus atlygis  už dalyvavimą veiklose (pvz. galimybė dalyvauti įvairiuose mokymuose, renginiuose  ir t.t.)</c:v>
                </c:pt>
                <c:pt idx="5">
                  <c:v>Žinočiau, kad į jaunimo išsakomą nuomonę / poziciją yra atsižvelgiama</c:v>
                </c:pt>
                <c:pt idx="6">
                  <c:v>Daugiau  informacijos, kaip įsitraukti į pilietinio dalyvavimo veiklas</c:v>
                </c:pt>
                <c:pt idx="7">
                  <c:v>Tėvų ar kitų šeimos narių teigiami pasisakymai, pavyzdžiai</c:v>
                </c:pt>
                <c:pt idx="8">
                  <c:v>Gebėjimų,  reikalingų norint įsitraukti į pilietinio dalyvavimo veiklas, ugdymas</c:v>
                </c:pt>
                <c:pt idx="9">
                  <c:v>Mokytojų, dėstytojų, darbdavių teigiami pasisakymai, pavyzdžiai</c:v>
                </c:pt>
                <c:pt idx="10">
                  <c:v>Nuomonės formuotojų („influencerių“)  teigiami pasisakymai, pavyzdžiai</c:v>
                </c:pt>
                <c:pt idx="11">
                  <c:v>Politikų ar kitų visuomeninių veikėjų teigiami pasisakymai, pavyzdžiai</c:v>
                </c:pt>
              </c:strCache>
            </c:strRef>
          </c:cat>
          <c:val>
            <c:numRef>
              <c:f>Sheet1!$C$2:$C$13</c:f>
              <c:numCache>
                <c:formatCode>General</c:formatCode>
                <c:ptCount val="12"/>
                <c:pt idx="0">
                  <c:v>45</c:v>
                </c:pt>
                <c:pt idx="1">
                  <c:v>40</c:v>
                </c:pt>
                <c:pt idx="2">
                  <c:v>45</c:v>
                </c:pt>
                <c:pt idx="3">
                  <c:v>36</c:v>
                </c:pt>
                <c:pt idx="4">
                  <c:v>39</c:v>
                </c:pt>
                <c:pt idx="5">
                  <c:v>40</c:v>
                </c:pt>
                <c:pt idx="6">
                  <c:v>35</c:v>
                </c:pt>
                <c:pt idx="7">
                  <c:v>42</c:v>
                </c:pt>
                <c:pt idx="8">
                  <c:v>39</c:v>
                </c:pt>
                <c:pt idx="9">
                  <c:v>38</c:v>
                </c:pt>
                <c:pt idx="10">
                  <c:v>24</c:v>
                </c:pt>
                <c:pt idx="11">
                  <c:v>22</c:v>
                </c:pt>
              </c:numCache>
            </c:numRef>
          </c:val>
          <c:extLst>
            <c:ext xmlns:c16="http://schemas.microsoft.com/office/drawing/2014/chart" uri="{C3380CC4-5D6E-409C-BE32-E72D297353CC}">
              <c16:uniqueId val="{00000001-9F4F-4CB0-9576-F60C63CD5B4D}"/>
            </c:ext>
          </c:extLst>
        </c:ser>
        <c:ser>
          <c:idx val="2"/>
          <c:order val="2"/>
          <c:tx>
            <c:strRef>
              <c:f>Sheet1!$D$1</c:f>
              <c:strCache>
                <c:ptCount val="1"/>
                <c:pt idx="0">
                  <c:v>Nei sutinku, nei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Būtų sprendžiami man asmeniškai aktualūs klausimai</c:v>
                </c:pt>
                <c:pt idx="1">
                  <c:v>Lankstesnis dalyvavimas pilietinėse veiklose (pvz. nuotolinis dalyvavimas, dalyvavimas patogiu metu ir t.t.)</c:v>
                </c:pt>
                <c:pt idx="2">
                  <c:v>Draugų teigiami pasisakymai, pavyzdžiai</c:v>
                </c:pt>
                <c:pt idx="3">
                  <c:v>Materialus atlygis  už dalyvavimą veiklose (pvz. įvairios dovanos, bilietai į kiną / koncertus ir t.t.)</c:v>
                </c:pt>
                <c:pt idx="4">
                  <c:v>Nematerialus atlygis  už dalyvavimą veiklose (pvz. galimybė dalyvauti įvairiuose mokymuose, renginiuose  ir t.t.)</c:v>
                </c:pt>
                <c:pt idx="5">
                  <c:v>Žinočiau, kad į jaunimo išsakomą nuomonę / poziciją yra atsižvelgiama</c:v>
                </c:pt>
                <c:pt idx="6">
                  <c:v>Daugiau  informacijos, kaip įsitraukti į pilietinio dalyvavimo veiklas</c:v>
                </c:pt>
                <c:pt idx="7">
                  <c:v>Tėvų ar kitų šeimos narių teigiami pasisakymai, pavyzdžiai</c:v>
                </c:pt>
                <c:pt idx="8">
                  <c:v>Gebėjimų,  reikalingų norint įsitraukti į pilietinio dalyvavimo veiklas, ugdymas</c:v>
                </c:pt>
                <c:pt idx="9">
                  <c:v>Mokytojų, dėstytojų, darbdavių teigiami pasisakymai, pavyzdžiai</c:v>
                </c:pt>
                <c:pt idx="10">
                  <c:v>Nuomonės formuotojų („influencerių“)  teigiami pasisakymai, pavyzdžiai</c:v>
                </c:pt>
                <c:pt idx="11">
                  <c:v>Politikų ar kitų visuomeninių veikėjų teigiami pasisakymai, pavyzdžiai</c:v>
                </c:pt>
              </c:strCache>
            </c:strRef>
          </c:cat>
          <c:val>
            <c:numRef>
              <c:f>Sheet1!$D$2:$D$13</c:f>
              <c:numCache>
                <c:formatCode>General</c:formatCode>
                <c:ptCount val="12"/>
                <c:pt idx="0">
                  <c:v>29</c:v>
                </c:pt>
                <c:pt idx="1">
                  <c:v>31</c:v>
                </c:pt>
                <c:pt idx="2">
                  <c:v>27</c:v>
                </c:pt>
                <c:pt idx="3">
                  <c:v>33</c:v>
                </c:pt>
                <c:pt idx="4">
                  <c:v>33</c:v>
                </c:pt>
                <c:pt idx="5">
                  <c:v>35</c:v>
                </c:pt>
                <c:pt idx="6">
                  <c:v>33</c:v>
                </c:pt>
                <c:pt idx="7">
                  <c:v>31</c:v>
                </c:pt>
                <c:pt idx="8">
                  <c:v>39</c:v>
                </c:pt>
                <c:pt idx="9">
                  <c:v>34</c:v>
                </c:pt>
                <c:pt idx="10">
                  <c:v>36</c:v>
                </c:pt>
                <c:pt idx="11">
                  <c:v>41</c:v>
                </c:pt>
              </c:numCache>
            </c:numRef>
          </c:val>
          <c:extLst>
            <c:ext xmlns:c16="http://schemas.microsoft.com/office/drawing/2014/chart" uri="{C3380CC4-5D6E-409C-BE32-E72D297353CC}">
              <c16:uniqueId val="{00000002-9F4F-4CB0-9576-F60C63CD5B4D}"/>
            </c:ext>
          </c:extLst>
        </c:ser>
        <c:ser>
          <c:idx val="3"/>
          <c:order val="3"/>
          <c:tx>
            <c:strRef>
              <c:f>Sheet1!$E$1</c:f>
              <c:strCache>
                <c:ptCount val="1"/>
                <c:pt idx="0">
                  <c:v>Nesutinku</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Būtų sprendžiami man asmeniškai aktualūs klausimai</c:v>
                </c:pt>
                <c:pt idx="1">
                  <c:v>Lankstesnis dalyvavimas pilietinėse veiklose (pvz. nuotolinis dalyvavimas, dalyvavimas patogiu metu ir t.t.)</c:v>
                </c:pt>
                <c:pt idx="2">
                  <c:v>Draugų teigiami pasisakymai, pavyzdžiai</c:v>
                </c:pt>
                <c:pt idx="3">
                  <c:v>Materialus atlygis  už dalyvavimą veiklose (pvz. įvairios dovanos, bilietai į kiną / koncertus ir t.t.)</c:v>
                </c:pt>
                <c:pt idx="4">
                  <c:v>Nematerialus atlygis  už dalyvavimą veiklose (pvz. galimybė dalyvauti įvairiuose mokymuose, renginiuose  ir t.t.)</c:v>
                </c:pt>
                <c:pt idx="5">
                  <c:v>Žinočiau, kad į jaunimo išsakomą nuomonę / poziciją yra atsižvelgiama</c:v>
                </c:pt>
                <c:pt idx="6">
                  <c:v>Daugiau  informacijos, kaip įsitraukti į pilietinio dalyvavimo veiklas</c:v>
                </c:pt>
                <c:pt idx="7">
                  <c:v>Tėvų ar kitų šeimos narių teigiami pasisakymai, pavyzdžiai</c:v>
                </c:pt>
                <c:pt idx="8">
                  <c:v>Gebėjimų,  reikalingų norint įsitraukti į pilietinio dalyvavimo veiklas, ugdymas</c:v>
                </c:pt>
                <c:pt idx="9">
                  <c:v>Mokytojų, dėstytojų, darbdavių teigiami pasisakymai, pavyzdžiai</c:v>
                </c:pt>
                <c:pt idx="10">
                  <c:v>Nuomonės formuotojų („influencerių“)  teigiami pasisakymai, pavyzdžiai</c:v>
                </c:pt>
                <c:pt idx="11">
                  <c:v>Politikų ar kitų visuomeninių veikėjų teigiami pasisakymai, pavyzdžiai</c:v>
                </c:pt>
              </c:strCache>
            </c:strRef>
          </c:cat>
          <c:val>
            <c:numRef>
              <c:f>Sheet1!$E$2:$E$13</c:f>
              <c:numCache>
                <c:formatCode>General</c:formatCode>
                <c:ptCount val="12"/>
                <c:pt idx="0">
                  <c:v>5</c:v>
                </c:pt>
                <c:pt idx="1">
                  <c:v>6</c:v>
                </c:pt>
                <c:pt idx="2">
                  <c:v>9</c:v>
                </c:pt>
                <c:pt idx="3">
                  <c:v>7</c:v>
                </c:pt>
                <c:pt idx="4">
                  <c:v>7</c:v>
                </c:pt>
                <c:pt idx="5">
                  <c:v>7</c:v>
                </c:pt>
                <c:pt idx="6">
                  <c:v>8</c:v>
                </c:pt>
                <c:pt idx="7">
                  <c:v>9</c:v>
                </c:pt>
                <c:pt idx="8">
                  <c:v>7</c:v>
                </c:pt>
                <c:pt idx="9">
                  <c:v>10</c:v>
                </c:pt>
                <c:pt idx="10">
                  <c:v>18</c:v>
                </c:pt>
                <c:pt idx="11">
                  <c:v>18</c:v>
                </c:pt>
              </c:numCache>
            </c:numRef>
          </c:val>
          <c:extLst>
            <c:ext xmlns:c16="http://schemas.microsoft.com/office/drawing/2014/chart" uri="{C3380CC4-5D6E-409C-BE32-E72D297353CC}">
              <c16:uniqueId val="{00000006-9F4F-4CB0-9576-F60C63CD5B4D}"/>
            </c:ext>
          </c:extLst>
        </c:ser>
        <c:ser>
          <c:idx val="4"/>
          <c:order val="4"/>
          <c:tx>
            <c:strRef>
              <c:f>Sheet1!$F$1</c:f>
              <c:strCache>
                <c:ptCount val="1"/>
                <c:pt idx="0">
                  <c:v>Visiškai nesutinku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Būtų sprendžiami man asmeniškai aktualūs klausimai</c:v>
                </c:pt>
                <c:pt idx="1">
                  <c:v>Lankstesnis dalyvavimas pilietinėse veiklose (pvz. nuotolinis dalyvavimas, dalyvavimas patogiu metu ir t.t.)</c:v>
                </c:pt>
                <c:pt idx="2">
                  <c:v>Draugų teigiami pasisakymai, pavyzdžiai</c:v>
                </c:pt>
                <c:pt idx="3">
                  <c:v>Materialus atlygis  už dalyvavimą veiklose (pvz. įvairios dovanos, bilietai į kiną / koncertus ir t.t.)</c:v>
                </c:pt>
                <c:pt idx="4">
                  <c:v>Nematerialus atlygis  už dalyvavimą veiklose (pvz. galimybė dalyvauti įvairiuose mokymuose, renginiuose  ir t.t.)</c:v>
                </c:pt>
                <c:pt idx="5">
                  <c:v>Žinočiau, kad į jaunimo išsakomą nuomonę / poziciją yra atsižvelgiama</c:v>
                </c:pt>
                <c:pt idx="6">
                  <c:v>Daugiau  informacijos, kaip įsitraukti į pilietinio dalyvavimo veiklas</c:v>
                </c:pt>
                <c:pt idx="7">
                  <c:v>Tėvų ar kitų šeimos narių teigiami pasisakymai, pavyzdžiai</c:v>
                </c:pt>
                <c:pt idx="8">
                  <c:v>Gebėjimų,  reikalingų norint įsitraukti į pilietinio dalyvavimo veiklas, ugdymas</c:v>
                </c:pt>
                <c:pt idx="9">
                  <c:v>Mokytojų, dėstytojų, darbdavių teigiami pasisakymai, pavyzdžiai</c:v>
                </c:pt>
                <c:pt idx="10">
                  <c:v>Nuomonės formuotojų („influencerių“)  teigiami pasisakymai, pavyzdžiai</c:v>
                </c:pt>
                <c:pt idx="11">
                  <c:v>Politikų ar kitų visuomeninių veikėjų teigiami pasisakymai, pavyzdžiai</c:v>
                </c:pt>
              </c:strCache>
            </c:strRef>
          </c:cat>
          <c:val>
            <c:numRef>
              <c:f>Sheet1!$F$2:$F$13</c:f>
              <c:numCache>
                <c:formatCode>General</c:formatCode>
                <c:ptCount val="12"/>
                <c:pt idx="0">
                  <c:v>3</c:v>
                </c:pt>
                <c:pt idx="1">
                  <c:v>4</c:v>
                </c:pt>
                <c:pt idx="2">
                  <c:v>7</c:v>
                </c:pt>
                <c:pt idx="3">
                  <c:v>5</c:v>
                </c:pt>
                <c:pt idx="4">
                  <c:v>6</c:v>
                </c:pt>
                <c:pt idx="5">
                  <c:v>5</c:v>
                </c:pt>
                <c:pt idx="6">
                  <c:v>7</c:v>
                </c:pt>
                <c:pt idx="7">
                  <c:v>8</c:v>
                </c:pt>
                <c:pt idx="8">
                  <c:v>6</c:v>
                </c:pt>
                <c:pt idx="9">
                  <c:v>9</c:v>
                </c:pt>
                <c:pt idx="10">
                  <c:v>16</c:v>
                </c:pt>
                <c:pt idx="11">
                  <c:v>14</c:v>
                </c:pt>
              </c:numCache>
            </c:numRef>
          </c:val>
          <c:extLst>
            <c:ext xmlns:c16="http://schemas.microsoft.com/office/drawing/2014/chart" uri="{C3380CC4-5D6E-409C-BE32-E72D297353CC}">
              <c16:uniqueId val="{00000007-9F4F-4CB0-9576-F60C63CD5B4D}"/>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
          <c:y val="5.6059083521931953E-3"/>
          <c:w val="1"/>
          <c:h val="5.57446972324999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788864936375143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8.7020837553906438E-2"/>
                  <c:y val="8.8988188714083122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0508176610283042"/>
                  <c:y val="-8.007809153984527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9.0304642744619898E-2"/>
                  <c:y val="3.4180871617698845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9.8514155721403401E-2"/>
                  <c:y val="8.343897819528119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18</c:v>
                </c:pt>
                <c:pt idx="1">
                  <c:v>45</c:v>
                </c:pt>
                <c:pt idx="2">
                  <c:v>29</c:v>
                </c:pt>
                <c:pt idx="3">
                  <c:v>5</c:v>
                </c:pt>
                <c:pt idx="4">
                  <c:v>3</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788864936375143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1737546279111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19</c:v>
                </c:pt>
                <c:pt idx="1">
                  <c:v>40</c:v>
                </c:pt>
                <c:pt idx="2">
                  <c:v>31</c:v>
                </c:pt>
                <c:pt idx="3">
                  <c:v>6</c:v>
                </c:pt>
                <c:pt idx="4">
                  <c:v>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1737546279111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12</c:v>
                </c:pt>
                <c:pt idx="1">
                  <c:v>45</c:v>
                </c:pt>
                <c:pt idx="2">
                  <c:v>27</c:v>
                </c:pt>
                <c:pt idx="3">
                  <c:v>9</c:v>
                </c:pt>
                <c:pt idx="4">
                  <c:v>7</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843843815502377"/>
          <c:y val="0.1788864936375143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1737546279111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19</c:v>
                </c:pt>
                <c:pt idx="1">
                  <c:v>36</c:v>
                </c:pt>
                <c:pt idx="2">
                  <c:v>33</c:v>
                </c:pt>
                <c:pt idx="3">
                  <c:v>7</c:v>
                </c:pt>
                <c:pt idx="4">
                  <c:v>5</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1737546279111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15</c:v>
                </c:pt>
                <c:pt idx="1">
                  <c:v>39</c:v>
                </c:pt>
                <c:pt idx="2">
                  <c:v>33</c:v>
                </c:pt>
                <c:pt idx="3">
                  <c:v>7</c:v>
                </c:pt>
                <c:pt idx="4">
                  <c:v>6</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1737546279111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3737032363192868E-2"/>
                  <c:y val="3.7202695371612943E-2"/>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13</c:v>
                </c:pt>
                <c:pt idx="1">
                  <c:v>40</c:v>
                </c:pt>
                <c:pt idx="2">
                  <c:v>35</c:v>
                </c:pt>
                <c:pt idx="3">
                  <c:v>7</c:v>
                </c:pt>
                <c:pt idx="4">
                  <c:v>5</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9097378865317077"/>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9.1946545339976551E-2"/>
                  <c:y val="0.1066251701262978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1737546279111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17</c:v>
                </c:pt>
                <c:pt idx="1">
                  <c:v>35</c:v>
                </c:pt>
                <c:pt idx="2">
                  <c:v>33</c:v>
                </c:pt>
                <c:pt idx="3">
                  <c:v>8</c:v>
                </c:pt>
                <c:pt idx="4">
                  <c:v>7</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8E3-4DF2-95E6-329EF065F72E}"/>
              </c:ext>
            </c:extLst>
          </c:dPt>
          <c:dPt>
            <c:idx val="1"/>
            <c:bubble3D val="0"/>
            <c:spPr>
              <a:solidFill>
                <a:schemeClr val="accent2"/>
              </a:solidFill>
              <a:ln>
                <a:noFill/>
              </a:ln>
              <a:effectLst/>
            </c:spPr>
            <c:extLst>
              <c:ext xmlns:c16="http://schemas.microsoft.com/office/drawing/2014/chart" uri="{C3380CC4-5D6E-409C-BE32-E72D297353CC}">
                <c16:uniqueId val="{00000003-88E3-4DF2-95E6-329EF065F72E}"/>
              </c:ext>
            </c:extLst>
          </c:dPt>
          <c:dPt>
            <c:idx val="2"/>
            <c:bubble3D val="0"/>
            <c:spPr>
              <a:solidFill>
                <a:schemeClr val="accent3"/>
              </a:solidFill>
              <a:ln>
                <a:noFill/>
              </a:ln>
              <a:effectLst/>
            </c:spPr>
            <c:extLst>
              <c:ext xmlns:c16="http://schemas.microsoft.com/office/drawing/2014/chart" uri="{C3380CC4-5D6E-409C-BE32-E72D297353CC}">
                <c16:uniqueId val="{00000005-88E3-4DF2-95E6-329EF065F72E}"/>
              </c:ext>
            </c:extLst>
          </c:dPt>
          <c:dPt>
            <c:idx val="3"/>
            <c:bubble3D val="0"/>
            <c:spPr>
              <a:solidFill>
                <a:srgbClr val="5EE7E6"/>
              </a:solidFill>
              <a:ln>
                <a:noFill/>
              </a:ln>
              <a:effectLst/>
            </c:spPr>
            <c:extLst>
              <c:ext xmlns:c16="http://schemas.microsoft.com/office/drawing/2014/chart" uri="{C3380CC4-5D6E-409C-BE32-E72D297353CC}">
                <c16:uniqueId val="{00000007-88E3-4DF2-95E6-329EF065F72E}"/>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A-88E3-4DF2-95E6-329EF065F72E}"/>
              </c:ext>
            </c:extLst>
          </c:dPt>
          <c:dLbls>
            <c:dLbl>
              <c:idx val="0"/>
              <c:layout>
                <c:manualLayout>
                  <c:x val="-0.10672366869818714"/>
                  <c:y val="3.25304377316192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E3-4DF2-95E6-329EF065F72E}"/>
                </c:ext>
              </c:extLst>
            </c:dLbl>
            <c:dLbl>
              <c:idx val="1"/>
              <c:layout>
                <c:manualLayout>
                  <c:x val="3.7763759693204682E-2"/>
                  <c:y val="-0.100844356968019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E3-4DF2-95E6-329EF065F72E}"/>
                </c:ext>
              </c:extLst>
            </c:dLbl>
            <c:dLbl>
              <c:idx val="2"/>
              <c:layout>
                <c:manualLayout>
                  <c:x val="9.8514155721403512E-2"/>
                  <c:y val="0.104097400741181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E3-4DF2-95E6-329EF065F72E}"/>
                </c:ext>
              </c:extLst>
            </c:dLbl>
            <c:dLbl>
              <c:idx val="3"/>
              <c:layout>
                <c:manualLayout>
                  <c:x val="4.9257077860701701E-2"/>
                  <c:y val="0.133374794699639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8E3-4DF2-95E6-329EF065F72E}"/>
                </c:ext>
              </c:extLst>
            </c:dLbl>
            <c:dLbl>
              <c:idx val="4"/>
              <c:layout>
                <c:manualLayout>
                  <c:x val="-6.7318006409625736E-2"/>
                  <c:y val="0.140891118831896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8E3-4DF2-95E6-329EF065F72E}"/>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33</c:v>
                </c:pt>
                <c:pt idx="1">
                  <c:v>37</c:v>
                </c:pt>
                <c:pt idx="2">
                  <c:v>24</c:v>
                </c:pt>
                <c:pt idx="3">
                  <c:v>4</c:v>
                </c:pt>
                <c:pt idx="4">
                  <c:v>2</c:v>
                </c:pt>
              </c:numCache>
            </c:numRef>
          </c:val>
          <c:extLst>
            <c:ext xmlns:c16="http://schemas.microsoft.com/office/drawing/2014/chart" uri="{C3380CC4-5D6E-409C-BE32-E72D297353CC}">
              <c16:uniqueId val="{00000008-88E3-4DF2-95E6-329EF065F72E}"/>
            </c:ext>
          </c:extLst>
        </c:ser>
        <c:dLbls>
          <c:showLegendKey val="0"/>
          <c:showVal val="0"/>
          <c:showCatName val="0"/>
          <c:showSerName val="0"/>
          <c:showPercent val="0"/>
          <c:showBubbleSize val="0"/>
          <c:showLeaderLines val="0"/>
        </c:dLbls>
        <c:firstSliceAng val="192"/>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17375462791118218"/>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10</c:v>
                </c:pt>
                <c:pt idx="1">
                  <c:v>42</c:v>
                </c:pt>
                <c:pt idx="2">
                  <c:v>31</c:v>
                </c:pt>
                <c:pt idx="3">
                  <c:v>9</c:v>
                </c:pt>
                <c:pt idx="4">
                  <c:v>8</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2986636334994214E-2"/>
                  <c:y val="-0.1435363903720412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9</c:v>
                </c:pt>
                <c:pt idx="1">
                  <c:v>39</c:v>
                </c:pt>
                <c:pt idx="2">
                  <c:v>39</c:v>
                </c:pt>
                <c:pt idx="3">
                  <c:v>7</c:v>
                </c:pt>
                <c:pt idx="4">
                  <c:v>6</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1057E-2"/>
                  <c:y val="-0.13749274286421304"/>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9</c:v>
                </c:pt>
                <c:pt idx="1">
                  <c:v>38</c:v>
                </c:pt>
                <c:pt idx="2">
                  <c:v>34</c:v>
                </c:pt>
                <c:pt idx="3">
                  <c:v>10</c:v>
                </c:pt>
                <c:pt idx="4">
                  <c:v>9</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2.9554246716420995E-2"/>
                  <c:y val="-0.21606016046597951"/>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6</c:v>
                </c:pt>
                <c:pt idx="1">
                  <c:v>24</c:v>
                </c:pt>
                <c:pt idx="2">
                  <c:v>36</c:v>
                </c:pt>
                <c:pt idx="3">
                  <c:v>18</c:v>
                </c:pt>
                <c:pt idx="4">
                  <c:v>16</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20784770008280271"/>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Pt>
            <c:idx val="3"/>
            <c:bubble3D val="0"/>
            <c:spPr>
              <a:solidFill>
                <a:srgbClr val="5EE7E6"/>
              </a:solidFill>
              <a:ln>
                <a:noFill/>
              </a:ln>
              <a:effectLst/>
            </c:spPr>
            <c:extLst>
              <c:ext xmlns:c16="http://schemas.microsoft.com/office/drawing/2014/chart" uri="{C3380CC4-5D6E-409C-BE32-E72D297353CC}">
                <c16:uniqueId val="{00000007-F403-4CB7-9E9A-894F69AC23C2}"/>
              </c:ext>
            </c:extLst>
          </c:dPt>
          <c:dPt>
            <c:idx val="4"/>
            <c:bubble3D val="0"/>
            <c:spPr>
              <a:solidFill>
                <a:srgbClr val="CCCCCC"/>
              </a:solidFill>
              <a:ln>
                <a:noFill/>
              </a:ln>
              <a:effectLst/>
            </c:spPr>
            <c:extLst>
              <c:ext xmlns:c16="http://schemas.microsoft.com/office/drawing/2014/chart" uri="{C3380CC4-5D6E-409C-BE32-E72D297353CC}">
                <c16:uniqueId val="{00000000-A984-4387-9BEA-D6E4158C3152}"/>
              </c:ext>
            </c:extLst>
          </c:dPt>
          <c:dLbls>
            <c:dLbl>
              <c:idx val="0"/>
              <c:layout>
                <c:manualLayout>
                  <c:x val="6.4034201218912221E-2"/>
                  <c:y val="0.1247718166157478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7.3885616791052641E-2"/>
                  <c:y val="8.898818871408301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0.13791981800996492"/>
                  <c:y val="-3.475073523113382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7F8CBA1B-43C8-4C1D-97BD-977160C1AB88}" type="CATEGORYNAME">
                      <a:rPr lang="it-IT" sz="1400" dirty="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[CATEGORY NAME]</a:t>
                    </a:fld>
                    <a:endParaRPr lang="it-IT" sz="1400" baseline="0" dirty="0">
                      <a:latin typeface="Calibri" panose="020F0502020204030204" pitchFamily="34" charset="0"/>
                      <a:ea typeface="Microsoft YaHei UI Light" panose="020B0502040204020203" pitchFamily="34" charset="-122"/>
                      <a:cs typeface="Calibri" panose="020F0502020204030204" pitchFamily="34" charset="0"/>
                    </a:endParaRPr>
                  </a:p>
                  <a:p>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fld id="{C11E3A9A-4DF5-4945-AC2C-F01354902C24}" type="PERCENTAGE">
                      <a:rPr lang="it-IT" sz="1400" smtClean="0">
                        <a:latin typeface="Calibri" panose="020F0502020204030204" pitchFamily="34" charset="0"/>
                        <a:ea typeface="Microsoft YaHei UI Light" panose="020B0502040204020203" pitchFamily="34" charset="-122"/>
                        <a:cs typeface="Calibri" panose="020F0502020204030204" pitchFamily="34" charset="0"/>
                      </a:rPr>
                      <a:pPr>
                        <a:defRPr>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extLst>
                <c:ext xmlns:c15="http://schemas.microsoft.com/office/drawing/2012/chart" uri="{CE6537A1-D6FC-4f65-9D91-7224C49458BB}">
                  <c15:layout>
                    <c:manualLayout>
                      <c:w val="0.19243925833061945"/>
                      <c:h val="0.17860762927219256"/>
                    </c:manualLayout>
                  </c15:layout>
                  <c15:dlblFieldTable/>
                  <c15:showDataLabelsRange val="0"/>
                </c:ext>
                <c:ext xmlns:c16="http://schemas.microsoft.com/office/drawing/2014/chart" uri="{C3380CC4-5D6E-409C-BE32-E72D297353CC}">
                  <c16:uniqueId val="{00000006-F403-4CB7-9E9A-894F69AC23C2}"/>
                </c:ext>
              </c:extLst>
            </c:dLbl>
            <c:dLbl>
              <c:idx val="3"/>
              <c:layout>
                <c:manualLayout>
                  <c:x val="8.7020837553906327E-2"/>
                  <c:y val="6.9844578324719945E-3"/>
                </c:manualLayout>
              </c:layout>
              <c:tx>
                <c:rich>
                  <a:bodyPr/>
                  <a:lstStyle/>
                  <a:p>
                    <a:fld id="{6EC675CC-A2B1-45A3-9431-5C8DB70FC988}" type="CATEGORYNAME">
                      <a:rPr lang="en-US" sz="1400">
                        <a:latin typeface="Calibri" panose="020F0502020204030204" pitchFamily="34" charset="0"/>
                        <a:ea typeface="Microsoft YaHei UI Light" panose="020B0502040204020203" pitchFamily="34" charset="-122"/>
                        <a:cs typeface="Calibri" panose="020F0502020204030204" pitchFamily="34" charset="0"/>
                      </a:rPr>
                      <a:pPr/>
                      <a:t>[CATEGORY NAME]</a:t>
                    </a:fld>
                    <a:endParaRPr lang="en-US" sz="1400" baseline="0" dirty="0">
                      <a:latin typeface="Calibri" panose="020F0502020204030204" pitchFamily="34" charset="0"/>
                      <a:ea typeface="Microsoft YaHei UI Light" panose="020B0502040204020203" pitchFamily="34" charset="-122"/>
                      <a:cs typeface="Calibri" panose="020F0502020204030204" pitchFamily="34" charset="0"/>
                    </a:endParaRPr>
                  </a:p>
                  <a:p>
                    <a:fld id="{655FD97F-FD1C-49AC-99D7-59AA9A69C6BA}" type="PERCENTAGE">
                      <a:rPr lang="en-US" sz="1400">
                        <a:latin typeface="Calibri" panose="020F0502020204030204" pitchFamily="34" charset="0"/>
                        <a:ea typeface="Microsoft YaHei UI Light" panose="020B0502040204020203" pitchFamily="34" charset="-122"/>
                        <a:cs typeface="Calibri" panose="020F0502020204030204" pitchFamily="34" charset="0"/>
                      </a:rPr>
                      <a:pPr/>
                      <a:t>[PERCENTAGE]</a:t>
                    </a:fld>
                    <a:endParaRPr lang="en-GB"/>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F403-4CB7-9E9A-894F69AC23C2}"/>
                </c:ext>
              </c:extLst>
            </c:dLbl>
            <c:dLbl>
              <c:idx val="4"/>
              <c:layout>
                <c:manualLayout>
                  <c:x val="0.10672366869818703"/>
                  <c:y val="7.739533068745289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A984-4387-9BEA-D6E4158C31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panose="020F0502020204030204" pitchFamily="34" charset="0"/>
                    <a:ea typeface="Microsoft YaHei UI Light" panose="020B0502040204020203" pitchFamily="34" charset="-122"/>
                    <a:cs typeface="Calibri" panose="020F0502020204030204" pitchFamily="34"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Sheet1!$A$2:$A$6</c:f>
              <c:strCache>
                <c:ptCount val="5"/>
                <c:pt idx="0">
                  <c:v>Visiškai sutinku</c:v>
                </c:pt>
                <c:pt idx="1">
                  <c:v>Sutinku</c:v>
                </c:pt>
                <c:pt idx="2">
                  <c:v>Nei sutinku, nei nesutinku</c:v>
                </c:pt>
                <c:pt idx="3">
                  <c:v>Nesutinku</c:v>
                </c:pt>
                <c:pt idx="4">
                  <c:v>Visiškai nesutinku</c:v>
                </c:pt>
              </c:strCache>
            </c:strRef>
          </c:cat>
          <c:val>
            <c:numRef>
              <c:f>Sheet1!$B$2:$B$6</c:f>
              <c:numCache>
                <c:formatCode>General</c:formatCode>
                <c:ptCount val="5"/>
                <c:pt idx="0">
                  <c:v>5</c:v>
                </c:pt>
                <c:pt idx="1">
                  <c:v>22</c:v>
                </c:pt>
                <c:pt idx="2">
                  <c:v>41</c:v>
                </c:pt>
                <c:pt idx="3">
                  <c:v>18</c:v>
                </c:pt>
                <c:pt idx="4">
                  <c:v>14</c:v>
                </c:pt>
              </c:numCache>
            </c:numRef>
          </c:val>
          <c:extLst>
            <c:ext xmlns:c16="http://schemas.microsoft.com/office/drawing/2014/chart" uri="{C3380CC4-5D6E-409C-BE32-E72D297353CC}">
              <c16:uniqueId val="{00000004-F403-4CB7-9E9A-894F69AC23C2}"/>
            </c:ext>
          </c:extLst>
        </c:ser>
        <c:dLbls>
          <c:showLegendKey val="0"/>
          <c:showVal val="1"/>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252C2C4-F258-4EDD-ADEC-4DA4E277B833}" type="datetimeFigureOut">
              <a:rPr lang="lt-LT" smtClean="0"/>
              <a:t>2021-12-22</a:t>
            </a:fld>
            <a:endParaRPr lang="lt-LT"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lt-LT"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1E03658-02AD-4D7E-995B-8F528EE30F96}" type="slidenum">
              <a:rPr lang="lt-LT" smtClean="0"/>
              <a:t>‹#›</a:t>
            </a:fld>
            <a:endParaRPr lang="lt-LT" dirty="0"/>
          </a:p>
        </p:txBody>
      </p:sp>
    </p:spTree>
    <p:extLst>
      <p:ext uri="{BB962C8B-B14F-4D97-AF65-F5344CB8AC3E}">
        <p14:creationId xmlns:p14="http://schemas.microsoft.com/office/powerpoint/2010/main" val="7238020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1D56536-7B96-42CE-9B6D-FA15B6D85CA7}" type="datetimeFigureOut">
              <a:rPr lang="lt-LT" smtClean="0"/>
              <a:t>2021-12-22</a:t>
            </a:fld>
            <a:endParaRPr lang="lt-LT"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t-LT"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4A44A83-B917-47C9-AE06-88D76CC8E3B6}" type="slidenum">
              <a:rPr lang="lt-LT" smtClean="0"/>
              <a:t>‹#›</a:t>
            </a:fld>
            <a:endParaRPr lang="lt-LT" dirty="0"/>
          </a:p>
        </p:txBody>
      </p:sp>
    </p:spTree>
    <p:extLst>
      <p:ext uri="{BB962C8B-B14F-4D97-AF65-F5344CB8AC3E}">
        <p14:creationId xmlns:p14="http://schemas.microsoft.com/office/powerpoint/2010/main" val="42126592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78575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2439646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05272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7342278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7524893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2922641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023268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4245988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101322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875549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261671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20634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528248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81388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544746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17108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023324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904749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77291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9445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15916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176092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61867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714091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510870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897417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907933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068862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43575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373126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738710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68883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162116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901928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537305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571421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297899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496525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213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76215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247318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429978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076040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177266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396075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929150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095930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144284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207186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388388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71718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035354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90966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274471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5512172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180245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694799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223113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22896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799490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041657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27110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231676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012718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660505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3994116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1721607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3507584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95314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5633030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6708756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1809384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3514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19157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3740608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0851769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0377942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081728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4899719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8321426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909692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5617307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6251739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51072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835631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43408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6589779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8979778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3502620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254474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5491127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738746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0774762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8391333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539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363849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331741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7891224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2013654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5564778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7275354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4068816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7314809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2934049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5778410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29186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cid:image001.jpg@01CAE225.00E1DD30"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4.wdp"/></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5.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6.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4.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5.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6.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4.wdp"/></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5.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6.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3.wdp"/></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4.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5.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6.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3.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4.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5.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6.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užsakovas</a:t>
            </a:r>
          </a:p>
        </p:txBody>
      </p:sp>
      <p:pic>
        <p:nvPicPr>
          <p:cNvPr id="9" name="Picture 8" descr="ESOMAR_Member"/>
          <p:cNvPicPr>
            <a:picLocks noChangeAspect="1" noChangeArrowheads="1"/>
          </p:cNvPicPr>
          <p:nvPr userDrawn="1"/>
        </p:nvPicPr>
        <p:blipFill>
          <a:blip r:embed="rId2" r:link="rId3" cstate="print">
            <a:grayscl/>
            <a:extLst>
              <a:ext uri="{28A0092B-C50C-407E-A947-70E740481C1C}">
                <a14:useLocalDpi xmlns:a14="http://schemas.microsoft.com/office/drawing/2010/main" val="0"/>
              </a:ext>
            </a:extLst>
          </a:blip>
          <a:srcRect/>
          <a:stretch>
            <a:fillRect/>
          </a:stretch>
        </p:blipFill>
        <p:spPr bwMode="auto">
          <a:xfrm>
            <a:off x="1175657" y="5966856"/>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spTree>
    <p:extLst>
      <p:ext uri="{BB962C8B-B14F-4D97-AF65-F5344CB8AC3E}">
        <p14:creationId xmlns:p14="http://schemas.microsoft.com/office/powerpoint/2010/main" val="75736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356542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D591D15D-A037-4352-99DB-9D70582147C5}"/>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106043933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4222535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68F04E8F-7E5A-4C8F-BE0F-92D694407FAF}"/>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122583077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5920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88154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2849366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558197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167164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301978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METODIKA</a:t>
            </a:r>
          </a:p>
        </p:txBody>
      </p:sp>
    </p:spTree>
    <p:extLst>
      <p:ext uri="{BB962C8B-B14F-4D97-AF65-F5344CB8AC3E}">
        <p14:creationId xmlns:p14="http://schemas.microsoft.com/office/powerpoint/2010/main" val="2888618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7F17479E-5977-410A-879B-A146270B8BA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98432527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697917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DC0751CB-C22F-492C-BC1D-16E61F97DFD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215915555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1912528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401911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2037146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077001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21864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1229856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2ADA743A-155C-4D9F-8508-59855680517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46607811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REZULTATAI</a:t>
            </a:r>
          </a:p>
        </p:txBody>
      </p:sp>
    </p:spTree>
    <p:extLst>
      <p:ext uri="{BB962C8B-B14F-4D97-AF65-F5344CB8AC3E}">
        <p14:creationId xmlns:p14="http://schemas.microsoft.com/office/powerpoint/2010/main" val="1631126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1950276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162023941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3548765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898409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4217952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4003799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a:t>
            </a:r>
          </a:p>
        </p:txBody>
      </p:sp>
    </p:spTree>
    <p:extLst>
      <p:ext uri="{BB962C8B-B14F-4D97-AF65-F5344CB8AC3E}">
        <p14:creationId xmlns:p14="http://schemas.microsoft.com/office/powerpoint/2010/main" val="3536157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2314979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3517743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D1F19687-68F8-413B-9CF3-1CD149516D4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01330451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APIBENDRINIMAS</a:t>
            </a:r>
          </a:p>
        </p:txBody>
      </p:sp>
    </p:spTree>
    <p:extLst>
      <p:ext uri="{BB962C8B-B14F-4D97-AF65-F5344CB8AC3E}">
        <p14:creationId xmlns:p14="http://schemas.microsoft.com/office/powerpoint/2010/main" val="1245043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3817226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41C80CCD-2089-4D36-97D5-785B726CB74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54682828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723205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48882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2616964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129799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569159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4943622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A3A6141C-8F1B-41A8-B2A3-A4F88B0B6D1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295111846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917485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šv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IŠVADOS</a:t>
            </a:r>
          </a:p>
        </p:txBody>
      </p:sp>
    </p:spTree>
    <p:extLst>
      <p:ext uri="{BB962C8B-B14F-4D97-AF65-F5344CB8AC3E}">
        <p14:creationId xmlns:p14="http://schemas.microsoft.com/office/powerpoint/2010/main" val="1393005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A8F8D935-C099-4681-A289-0B6F5BF02AD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254434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1150560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2901655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3842904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223704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pic>
        <p:nvPicPr>
          <p:cNvPr id="10" name="Picture 3"/>
          <p:cNvPicPr>
            <a:picLocks noChangeAspect="1" noChangeArrowheads="1"/>
          </p:cNvPicPr>
          <p:nvPr userDrawn="1"/>
        </p:nvPicPr>
        <p:blipFill>
          <a:blip r:embed="rId2">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3" name="Picture 2">
            <a:extLst>
              <a:ext uri="{FF2B5EF4-FFF2-40B4-BE49-F238E27FC236}">
                <a16:creationId xmlns:a16="http://schemas.microsoft.com/office/drawing/2014/main" id="{88A21E4E-9262-4429-90DB-13AAE45E482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590770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šv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C7D50FC-5B6F-4BFB-8B78-86312974CD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C3E9D6D-0228-410A-9F8A-2EDA8BE3E0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a:extLst>
              <a:ext uri="{FF2B5EF4-FFF2-40B4-BE49-F238E27FC236}">
                <a16:creationId xmlns:a16="http://schemas.microsoft.com/office/drawing/2014/main" id="{E8B0AACC-85AD-4ADB-AB9D-746424B6FA58}"/>
              </a:ext>
            </a:extLst>
          </p:cNvPr>
          <p:cNvSpPr txBox="1"/>
          <p:nvPr userDrawn="1"/>
        </p:nvSpPr>
        <p:spPr>
          <a:xfrm>
            <a:off x="-1" y="3875308"/>
            <a:ext cx="12192001" cy="1451429"/>
          </a:xfrm>
          <a:prstGeom prst="rect">
            <a:avLst/>
          </a:prstGeom>
          <a:solidFill>
            <a:srgbClr val="FFFFFF">
              <a:alpha val="94902"/>
            </a:srgbClr>
          </a:solidFill>
        </p:spPr>
        <p:txBody>
          <a:bodyPr wrap="square" rtlCol="0" anchor="ctr">
            <a:noAutofit/>
          </a:bodyPr>
          <a:lstStyle/>
          <a:p>
            <a:r>
              <a:rPr lang="lt-LT" sz="2800" b="1" dirty="0">
                <a:solidFill>
                  <a:srgbClr val="1AB1AF"/>
                </a:solidFill>
                <a:ea typeface="Microsoft YaHei UI Light" panose="020B0502040204020203" pitchFamily="34" charset="-122"/>
              </a:rPr>
              <a:t>	IŠVADOS</a:t>
            </a:r>
          </a:p>
        </p:txBody>
      </p:sp>
    </p:spTree>
    <p:extLst>
      <p:ext uri="{BB962C8B-B14F-4D97-AF65-F5344CB8AC3E}">
        <p14:creationId xmlns:p14="http://schemas.microsoft.com/office/powerpoint/2010/main" val="3066093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162581101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54078553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10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8ED7C250-B34E-4BDA-A6EC-087451A77D6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95884436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D98C16B0-1229-4D98-A205-67C9B5FD736A}"/>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409268509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indent="0" algn="l" defTabSz="538163">
              <a:tabLst/>
            </a:pPr>
            <a:r>
              <a:rPr lang="lt-LT" sz="2800" b="1" dirty="0">
                <a:solidFill>
                  <a:schemeClr val="accent2"/>
                </a:solidFill>
                <a:latin typeface="Microsoft YaHei UI Light" panose="020B0502040204020203" pitchFamily="34" charset="-122"/>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84257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cxnSp>
        <p:nvCxnSpPr>
          <p:cNvPr id="12" name="Straight Connector 11"/>
          <p:cNvCxnSpPr/>
          <p:nvPr userDrawn="1"/>
        </p:nvCxnSpPr>
        <p:spPr>
          <a:xfrm>
            <a:off x="7579867" y="2321343"/>
            <a:ext cx="0" cy="3513282"/>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3" name="Group 2">
            <a:extLst>
              <a:ext uri="{FF2B5EF4-FFF2-40B4-BE49-F238E27FC236}">
                <a16:creationId xmlns:a16="http://schemas.microsoft.com/office/drawing/2014/main" id="{C5E4CF5D-BBA5-4D68-8339-120C8CA99054}"/>
              </a:ext>
            </a:extLst>
          </p:cNvPr>
          <p:cNvGrpSpPr/>
          <p:nvPr userDrawn="1"/>
        </p:nvGrpSpPr>
        <p:grpSpPr>
          <a:xfrm>
            <a:off x="8072807" y="3496012"/>
            <a:ext cx="3081413" cy="2049887"/>
            <a:chOff x="8072807" y="3384973"/>
            <a:chExt cx="3081413" cy="2049887"/>
          </a:xfrm>
        </p:grpSpPr>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grpSp>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328014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pn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7.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t>‹#›</a:t>
            </a:fld>
            <a:endParaRPr lang="lt-LT" dirty="0"/>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t>2021-12-22</a:t>
            </a:fld>
            <a:endParaRPr lang="lt-LT" dirty="0"/>
          </a:p>
        </p:txBody>
      </p:sp>
    </p:spTree>
    <p:extLst>
      <p:ext uri="{BB962C8B-B14F-4D97-AF65-F5344CB8AC3E}">
        <p14:creationId xmlns:p14="http://schemas.microsoft.com/office/powerpoint/2010/main" val="4046798331"/>
      </p:ext>
    </p:extLst>
  </p:cSld>
  <p:clrMap bg1="lt1" tx1="dk1" bg2="lt2" tx2="dk2" accent1="accent1" accent2="accent2" accent3="accent3" accent4="accent4" accent5="accent5" accent6="accent6" hlink="hlink" folHlink="folHlink"/>
  <p:sldLayoutIdLst>
    <p:sldLayoutId id="2147483654" r:id="rId1"/>
    <p:sldLayoutId id="2147483696" r:id="rId2"/>
    <p:sldLayoutId id="2147483697" r:id="rId3"/>
    <p:sldLayoutId id="2147483698" r:id="rId4"/>
    <p:sldLayoutId id="2147483699" r:id="rId5"/>
    <p:sldLayoutId id="2147483652" r:id="rId6"/>
    <p:sldLayoutId id="2147483701" r:id="rId7"/>
    <p:sldLayoutId id="214748370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2021-12-22</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79A058D9-559C-48BE-8805-8508AE2AA24F}"/>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4293913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2021-12-22</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360B1B9A-5B0D-4CBD-AE6C-C37908042BF7}"/>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20934524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2021-12-22</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885D1AA5-58E4-4E65-AF3A-8041399DB6A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18384559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53"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2021-12-22</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2D224DD0-323C-4EDD-97E5-A71E633EEB1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20970699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2021-12-22</a:t>
            </a:fld>
            <a:endParaRPr lang="lt-LT" dirty="0">
              <a:solidFill>
                <a:prstClr val="black">
                  <a:tint val="75000"/>
                </a:prstClr>
              </a:solidFill>
            </a:endParaRPr>
          </a:p>
        </p:txBody>
      </p:sp>
    </p:spTree>
    <p:extLst>
      <p:ext uri="{BB962C8B-B14F-4D97-AF65-F5344CB8AC3E}">
        <p14:creationId xmlns:p14="http://schemas.microsoft.com/office/powerpoint/2010/main" val="26089170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2021-12-22</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9593956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95.xml"/><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96.xml"/><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97.xml"/><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98.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99.xml"/><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100.xml"/><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101.xml"/><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35.svg"/><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73.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7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76.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80.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81.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82.xml"/><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84.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85.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87.xml"/><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88.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89.xml"/><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90.xml"/><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91.xml"/><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92.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93.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94.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5375-C834-4E28-9187-2B566C6F2B74}"/>
              </a:ext>
            </a:extLst>
          </p:cNvPr>
          <p:cNvSpPr>
            <a:spLocks noGrp="1"/>
          </p:cNvSpPr>
          <p:nvPr>
            <p:ph type="title"/>
          </p:nvPr>
        </p:nvSpPr>
        <p:spPr>
          <a:xfrm>
            <a:off x="2124856" y="2000270"/>
            <a:ext cx="5297919" cy="3046988"/>
          </a:xfrm>
        </p:spPr>
        <p:txBody>
          <a:bodyPr/>
          <a:lstStyle/>
          <a:p>
            <a:r>
              <a:rPr lang="lt-LT" dirty="0"/>
              <a:t>JAUNIMO NUOMONĖS APIE PILIETINĮ DALYVAVIMĄ IR DALYVAVIMUI POVEIKĮ DARANČIŲ VEIKSNIŲ LIETUVOJE SOCIOLOGINIS TYRIMAS</a:t>
            </a:r>
          </a:p>
        </p:txBody>
      </p:sp>
      <p:sp>
        <p:nvSpPr>
          <p:cNvPr id="3" name="TextBox 2">
            <a:extLst>
              <a:ext uri="{FF2B5EF4-FFF2-40B4-BE49-F238E27FC236}">
                <a16:creationId xmlns:a16="http://schemas.microsoft.com/office/drawing/2014/main" id="{A66D2E08-48C2-4A87-8C9C-0648CC812A63}"/>
              </a:ext>
            </a:extLst>
          </p:cNvPr>
          <p:cNvSpPr txBox="1"/>
          <p:nvPr/>
        </p:nvSpPr>
        <p:spPr>
          <a:xfrm>
            <a:off x="5082604" y="6157185"/>
            <a:ext cx="2026792"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 2021 lapkritis</a:t>
            </a:r>
          </a:p>
        </p:txBody>
      </p:sp>
      <p:pic>
        <p:nvPicPr>
          <p:cNvPr id="8" name="Picture 7">
            <a:extLst>
              <a:ext uri="{FF2B5EF4-FFF2-40B4-BE49-F238E27FC236}">
                <a16:creationId xmlns:a16="http://schemas.microsoft.com/office/drawing/2014/main" id="{B2DCB6B5-A077-4692-AB58-3D762706C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046" y="3223111"/>
            <a:ext cx="2902052" cy="1824147"/>
          </a:xfrm>
          <a:prstGeom prst="rect">
            <a:avLst/>
          </a:prstGeom>
        </p:spPr>
      </p:pic>
    </p:spTree>
    <p:extLst>
      <p:ext uri="{BB962C8B-B14F-4D97-AF65-F5344CB8AC3E}">
        <p14:creationId xmlns:p14="http://schemas.microsoft.com/office/powerpoint/2010/main" val="385790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en-GB" sz="2400" b="1" dirty="0" err="1">
                <a:solidFill>
                  <a:schemeClr val="accent2"/>
                </a:solidFill>
                <a:latin typeface="Microsoft YaHei UI Light" panose="020B0502040204020203" pitchFamily="34" charset="-122"/>
                <a:ea typeface="Microsoft YaHei UI Light" panose="020B0502040204020203" pitchFamily="34" charset="-122"/>
              </a:rPr>
              <a:t>pilietinio</a:t>
            </a:r>
            <a:r>
              <a:rPr lang="en-GB" sz="2400" b="1" dirty="0">
                <a:solidFill>
                  <a:schemeClr val="accent2"/>
                </a:solidFill>
                <a:latin typeface="Microsoft YaHei UI Light" panose="020B0502040204020203" pitchFamily="34" charset="-122"/>
                <a:ea typeface="Microsoft YaHei UI Light" panose="020B0502040204020203" pitchFamily="34" charset="-122"/>
              </a:rPr>
              <a:t> </a:t>
            </a:r>
            <a:r>
              <a:rPr lang="en-GB" sz="2400" b="1" dirty="0" err="1">
                <a:solidFill>
                  <a:schemeClr val="accent2"/>
                </a:solidFill>
                <a:latin typeface="Microsoft YaHei UI Light" panose="020B0502040204020203" pitchFamily="34" charset="-122"/>
                <a:ea typeface="Microsoft YaHei UI Light" panose="020B0502040204020203" pitchFamily="34" charset="-122"/>
              </a:rPr>
              <a:t>dalyvavimo</a:t>
            </a:r>
            <a:r>
              <a:rPr lang="en-GB" sz="2400" b="1" dirty="0">
                <a:solidFill>
                  <a:schemeClr val="accent2"/>
                </a:solidFill>
                <a:latin typeface="Microsoft YaHei UI Light" panose="020B0502040204020203" pitchFamily="34" charset="-122"/>
                <a:ea typeface="Microsoft YaHei UI Light" panose="020B0502040204020203" pitchFamily="34" charset="-122"/>
              </a:rPr>
              <a:t> </a:t>
            </a:r>
            <a:r>
              <a:rPr lang="en-GB" sz="2400" b="1" dirty="0" err="1">
                <a:solidFill>
                  <a:schemeClr val="accent2"/>
                </a:solidFill>
                <a:latin typeface="Microsoft YaHei UI Light" panose="020B0502040204020203" pitchFamily="34" charset="-122"/>
                <a:ea typeface="Microsoft YaHei UI Light" panose="020B0502040204020203" pitchFamily="34" charset="-122"/>
              </a:rPr>
              <a:t>samprata</a:t>
            </a:r>
            <a:r>
              <a:rPr lang="en-GB" sz="2400" b="1" dirty="0">
                <a:solidFill>
                  <a:schemeClr val="accent2"/>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jaunimo</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aktyvumas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lt-LT" sz="2400" b="1" dirty="0">
                <a:solidFill>
                  <a:schemeClr val="bg1">
                    <a:lumMod val="65000"/>
                  </a:schemeClr>
                </a:solidFill>
                <a:latin typeface="Microsoft YaHei UI Light" panose="020B0502040204020203" pitchFamily="34" charset="-122"/>
                <a:ea typeface="Microsoft YaHei UI Light" panose="020B0502040204020203" pitchFamily="34" charset="-122"/>
              </a:rPr>
              <a:t>savivaldybės lygmeniu jaunimo interesus atstovaujančių subjektų vertinimas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informacijos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apie</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galimybes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sklaida</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dalyvavimą</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skatinantys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ribojantys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veiksniai</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a:t>
            </a:r>
            <a:endPar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pic>
        <p:nvPicPr>
          <p:cNvPr id="4" name="Picture 3">
            <a:extLst>
              <a:ext uri="{FF2B5EF4-FFF2-40B4-BE49-F238E27FC236}">
                <a16:creationId xmlns:a16="http://schemas.microsoft.com/office/drawing/2014/main" id="{2444863A-9E13-461F-AB45-F9E685903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1315209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3617965161"/>
              </p:ext>
            </p:extLst>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Sutinkantys, kad dalyvauti pilietinėse veiklose paskatintų žinojimas, jog į jaunimo išsakomą nuomonę yra atsižvelgiama, dažniau nurodė miestų gyventojai (</a:t>
            </a:r>
            <a:r>
              <a:rPr lang="lt-LT" dirty="0" err="1"/>
              <a:t>Pearsono</a:t>
            </a:r>
            <a:r>
              <a:rPr lang="lt-LT" dirty="0"/>
              <a:t> χ</a:t>
            </a:r>
            <a:r>
              <a:rPr lang="lt-LT" baseline="30000" dirty="0"/>
              <a:t>2</a:t>
            </a:r>
            <a:r>
              <a:rPr lang="lt-LT" dirty="0"/>
              <a:t> testo p&lt;0,05) ir moterys (</a:t>
            </a:r>
            <a:r>
              <a:rPr lang="lt-LT" dirty="0" err="1"/>
              <a:t>Pearsono</a:t>
            </a:r>
            <a:r>
              <a:rPr lang="lt-LT" dirty="0"/>
              <a:t> χ</a:t>
            </a:r>
            <a:r>
              <a:rPr lang="lt-LT" baseline="30000" dirty="0"/>
              <a:t>2</a:t>
            </a:r>
            <a:r>
              <a:rPr lang="lt-LT" dirty="0"/>
              <a:t> testo p&lt;0,05).</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04383"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219183"/>
            <a:ext cx="2332654" cy="600164"/>
          </a:xfrm>
          <a:prstGeom prst="rect">
            <a:avLst/>
          </a:prstGeom>
          <a:noFill/>
        </p:spPr>
        <p:txBody>
          <a:bodyPr wrap="square" rtlCol="0">
            <a:spAutoFit/>
          </a:bodyPr>
          <a:lstStyle/>
          <a:p>
            <a:pPr algn="ctr"/>
            <a:r>
              <a:rPr lang="lt-LT" sz="1100" dirty="0"/>
              <a:t>Žinočiau, kad į jaunimo išsakomą nuomonę / poziciją yra atsižvelgiama</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Tree>
    <p:extLst>
      <p:ext uri="{BB962C8B-B14F-4D97-AF65-F5344CB8AC3E}">
        <p14:creationId xmlns:p14="http://schemas.microsoft.com/office/powerpoint/2010/main" val="37275200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080096"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219183"/>
            <a:ext cx="2332654" cy="600164"/>
          </a:xfrm>
          <a:prstGeom prst="rect">
            <a:avLst/>
          </a:prstGeom>
          <a:noFill/>
        </p:spPr>
        <p:txBody>
          <a:bodyPr wrap="square" rtlCol="0">
            <a:spAutoFit/>
          </a:bodyPr>
          <a:lstStyle/>
          <a:p>
            <a:pPr algn="ctr"/>
            <a:r>
              <a:rPr lang="lt-LT" sz="1100" dirty="0"/>
              <a:t>Daugiau informacijos, kaip įsitraukti į pilietinio dalyvavimo veiklas</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
        <p:nvSpPr>
          <p:cNvPr id="9" name="Content Placeholder 2">
            <a:extLst>
              <a:ext uri="{FF2B5EF4-FFF2-40B4-BE49-F238E27FC236}">
                <a16:creationId xmlns:a16="http://schemas.microsoft.com/office/drawing/2014/main" id="{69600FF5-5BC2-4915-80AB-D9ECE0805D75}"/>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8748604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Sutinkantys / visiškai sutinkantys, kad dalyvauti pilietinėse veiklose paskatintų tėvų ar kitų šeimos narių teigiami pasisakymai ar pavyzdžiai, dažniau nurodė moterys (</a:t>
            </a:r>
            <a:r>
              <a:rPr lang="lt-LT" dirty="0" err="1"/>
              <a:t>Pearsono</a:t>
            </a:r>
            <a:r>
              <a:rPr lang="lt-LT" dirty="0"/>
              <a:t> χ</a:t>
            </a:r>
            <a:r>
              <a:rPr lang="lt-LT" baseline="30000" dirty="0"/>
              <a:t>2</a:t>
            </a:r>
            <a:r>
              <a:rPr lang="lt-LT" dirty="0"/>
              <a:t> testo p&lt;0,05) ir 14-18 m. respondentai (</a:t>
            </a:r>
            <a:r>
              <a:rPr lang="lt-LT" dirty="0" err="1"/>
              <a:t>Pearsono</a:t>
            </a:r>
            <a:r>
              <a:rPr lang="lt-LT" dirty="0"/>
              <a:t> χ</a:t>
            </a:r>
            <a:r>
              <a:rPr lang="lt-LT" baseline="30000" dirty="0"/>
              <a:t>2</a:t>
            </a:r>
            <a:r>
              <a:rPr lang="lt-LT" dirty="0"/>
              <a:t> testo p&lt;0,001).</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124484"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317301"/>
            <a:ext cx="2332654" cy="430887"/>
          </a:xfrm>
          <a:prstGeom prst="rect">
            <a:avLst/>
          </a:prstGeom>
          <a:noFill/>
        </p:spPr>
        <p:txBody>
          <a:bodyPr wrap="square" rtlCol="0">
            <a:spAutoFit/>
          </a:bodyPr>
          <a:lstStyle/>
          <a:p>
            <a:pPr algn="ctr"/>
            <a:r>
              <a:rPr lang="lt-LT" sz="1100" dirty="0"/>
              <a:t>Tėvų ar kitų šeimos narių teigiami pasisakymai, pavyzdžiai</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Tree>
    <p:extLst>
      <p:ext uri="{BB962C8B-B14F-4D97-AF65-F5344CB8AC3E}">
        <p14:creationId xmlns:p14="http://schemas.microsoft.com/office/powerpoint/2010/main" val="33854842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310915"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219183"/>
            <a:ext cx="2332654" cy="600164"/>
          </a:xfrm>
          <a:prstGeom prst="rect">
            <a:avLst/>
          </a:prstGeom>
          <a:noFill/>
        </p:spPr>
        <p:txBody>
          <a:bodyPr wrap="square" rtlCol="0">
            <a:spAutoFit/>
          </a:bodyPr>
          <a:lstStyle/>
          <a:p>
            <a:pPr algn="ctr"/>
            <a:r>
              <a:rPr lang="lt-LT" sz="1100" dirty="0"/>
              <a:t>Gebėjimų, reikalingų norint įsitraukti į pilietinio dalyvavimo veiklas, ugdymas</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
        <p:nvSpPr>
          <p:cNvPr id="9" name="Content Placeholder 2">
            <a:extLst>
              <a:ext uri="{FF2B5EF4-FFF2-40B4-BE49-F238E27FC236}">
                <a16:creationId xmlns:a16="http://schemas.microsoft.com/office/drawing/2014/main" id="{9867D3DE-39A3-4697-8B6C-B2DAE506DD1C}"/>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5627762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31569"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Jauniausi respondentai dažniau sutinka, kad dalyvauti pilietinėse veiklose juos paskatintų mokytojų, dėstytojų, darbdavių teigiami pasisakymai pavyzdžiai (</a:t>
            </a:r>
            <a:r>
              <a:rPr lang="lt-LT" dirty="0" err="1"/>
              <a:t>Pearsono</a:t>
            </a:r>
            <a:r>
              <a:rPr lang="lt-LT" dirty="0"/>
              <a:t> χ</a:t>
            </a:r>
            <a:r>
              <a:rPr lang="lt-LT" baseline="30000" dirty="0"/>
              <a:t>2</a:t>
            </a:r>
            <a:r>
              <a:rPr lang="lt-LT" dirty="0"/>
              <a:t> testo p&lt;0,05).</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017952"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317301"/>
            <a:ext cx="2332654" cy="430887"/>
          </a:xfrm>
          <a:prstGeom prst="rect">
            <a:avLst/>
          </a:prstGeom>
          <a:noFill/>
        </p:spPr>
        <p:txBody>
          <a:bodyPr wrap="square" rtlCol="0">
            <a:spAutoFit/>
          </a:bodyPr>
          <a:lstStyle/>
          <a:p>
            <a:pPr algn="ctr"/>
            <a:r>
              <a:rPr lang="lt-LT" sz="1100" dirty="0"/>
              <a:t>Mokytojų, dėstytojų, darbdavių teigiami pasisakymai, pavyzdžiai</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Tree>
    <p:extLst>
      <p:ext uri="{BB962C8B-B14F-4D97-AF65-F5344CB8AC3E}">
        <p14:creationId xmlns:p14="http://schemas.microsoft.com/office/powerpoint/2010/main" val="13791605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026830"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219183"/>
            <a:ext cx="2332654" cy="600164"/>
          </a:xfrm>
          <a:prstGeom prst="rect">
            <a:avLst/>
          </a:prstGeom>
          <a:noFill/>
        </p:spPr>
        <p:txBody>
          <a:bodyPr wrap="square" rtlCol="0">
            <a:spAutoFit/>
          </a:bodyPr>
          <a:lstStyle/>
          <a:p>
            <a:pPr algn="ctr"/>
            <a:r>
              <a:rPr lang="lt-LT" sz="1100" dirty="0"/>
              <a:t>Nuomonės formuotojų („</a:t>
            </a:r>
            <a:r>
              <a:rPr lang="lt-LT" sz="1100" dirty="0" err="1"/>
              <a:t>influencerių</a:t>
            </a:r>
            <a:r>
              <a:rPr lang="lt-LT" sz="1100" dirty="0"/>
              <a:t>“) teigiami pasisakymai, pavyzdžiai</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
        <p:nvSpPr>
          <p:cNvPr id="9" name="Content Placeholder 2">
            <a:extLst>
              <a:ext uri="{FF2B5EF4-FFF2-40B4-BE49-F238E27FC236}">
                <a16:creationId xmlns:a16="http://schemas.microsoft.com/office/drawing/2014/main" id="{F3697731-7AAE-4A11-AC83-895FD4BEF130}"/>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600048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Dažniau sutinkantys, kad dalyvauti pilietinėse veiklose paskatintų politikų ar kitų visuomeninių veikėjų teigiami pasisakymai, pavyzdžiai, dažniau nurodė miestų gyventojai (</a:t>
            </a:r>
            <a:r>
              <a:rPr lang="lt-LT" dirty="0" err="1"/>
              <a:t>Pearsono</a:t>
            </a:r>
            <a:r>
              <a:rPr lang="lt-LT" dirty="0"/>
              <a:t> χ</a:t>
            </a:r>
            <a:r>
              <a:rPr lang="lt-LT" baseline="30000" dirty="0"/>
              <a:t>2</a:t>
            </a:r>
            <a:r>
              <a:rPr lang="lt-LT" dirty="0"/>
              <a:t> testo p&lt;0,05).</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159995"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219183"/>
            <a:ext cx="2332654" cy="600164"/>
          </a:xfrm>
          <a:prstGeom prst="rect">
            <a:avLst/>
          </a:prstGeom>
          <a:noFill/>
        </p:spPr>
        <p:txBody>
          <a:bodyPr wrap="square" rtlCol="0">
            <a:spAutoFit/>
          </a:bodyPr>
          <a:lstStyle/>
          <a:p>
            <a:pPr algn="ctr"/>
            <a:r>
              <a:rPr lang="lt-LT" sz="1100" dirty="0"/>
              <a:t>Politikų ar kitų visuomeninių veikėjų teigiami pasisakymai, pavyzdžiai</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Tree>
    <p:extLst>
      <p:ext uri="{BB962C8B-B14F-4D97-AF65-F5344CB8AC3E}">
        <p14:creationId xmlns:p14="http://schemas.microsoft.com/office/powerpoint/2010/main" val="4128698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9993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7364" y="503351"/>
            <a:ext cx="10203140" cy="666233"/>
          </a:xfrm>
        </p:spPr>
        <p:txBody>
          <a:bodyPr/>
          <a:lstStyle/>
          <a:p>
            <a:r>
              <a:rPr lang="lt-LT" dirty="0">
                <a:solidFill>
                  <a:schemeClr val="accent2">
                    <a:lumMod val="75000"/>
                  </a:schemeClr>
                </a:solidFill>
              </a:rPr>
              <a:t>APIBENDRINIMAS</a:t>
            </a:r>
          </a:p>
        </p:txBody>
      </p:sp>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727364" y="1169584"/>
            <a:ext cx="10578811" cy="4596232"/>
          </a:xfrm>
        </p:spPr>
        <p:txBody>
          <a:bodyPr/>
          <a:lstStyle/>
          <a:p>
            <a:r>
              <a:rPr lang="lt-LT" sz="1200" dirty="0"/>
              <a:t>Pilietiniam dalyvavimui dažniausiai priskiriama veikla yra dalyvavimas / </a:t>
            </a:r>
            <a:r>
              <a:rPr lang="lt-LT" sz="1200" dirty="0" err="1"/>
              <a:t>savanoriavimas</a:t>
            </a:r>
            <a:r>
              <a:rPr lang="lt-LT" sz="1200" dirty="0"/>
              <a:t> jaunimo organizacijų veiklose (79 proc. apklaustųjų sutinka, kad ši veikla yra priskiriama pilietiniam dalyvavimui: 42 proc. visiškai sutinka, 37 proc. sutinka). Kitos dažnai minimos veiklos – dalyvavimas atstovaujant interesams mokyklos / universiteto savivaldos institucijose (75 proc. sutinkančių: 31 proc. visiškai sutinka, 44 proc. sutinka),  dalyvavimas vienkartinėse pilietinės akcijose (talkos ir pan.) (75 proc. sutinkančių: 30 proc. visiškai sutinka, 45 proc. sutinka), dalyvavimas mokinių parlamento, savivaldybių jaunimo reikalų tarybų ir kitose panašiose veiklose (74 proc. sutinkančių: 30 proc. visiškai sutinka, 44 proc. sutinka) ir dalyvavimas rinkimuose (70 proc. sutinkančių: 38 proc. visiškai sutinka, 32 proc. sutinka).</a:t>
            </a:r>
          </a:p>
          <a:p>
            <a:endParaRPr lang="lt-LT" sz="1200" dirty="0"/>
          </a:p>
          <a:p>
            <a:r>
              <a:rPr lang="lt-LT" sz="1200" dirty="0"/>
              <a:t>Jaunimas dažniausiai įvardino, kad per pastaruosius 12 mėn. dalyvavo šiose organizacinėse veiklose: sporto klubo (22 proc.), kultūros organizacijos (12 proc.) ir su jaunimu dirbančios organizacijos (11 proc.) veiklose. 51 proc. apklaustųjų nurodė, kad jokiose organizacinėse veiklose nedalyvavo.  </a:t>
            </a:r>
          </a:p>
          <a:p>
            <a:endParaRPr lang="lt-LT" sz="1200" dirty="0"/>
          </a:p>
          <a:p>
            <a:pPr lvl="0">
              <a:spcAft>
                <a:spcPts val="1200"/>
              </a:spcAft>
              <a:tabLst>
                <a:tab pos="180340" algn="l"/>
              </a:tabLst>
            </a:pPr>
            <a:r>
              <a:rPr lang="lt-LT" sz="1200" dirty="0"/>
              <a:t>Jaunimo aktyvumas pilietinėse veiklose svyruoja nuo 91 proc. įsitraukimo iki 24 proc., priklausomai nuo veiklos pobūdžio. Dažniausiai pasirenkamos dalyvavimo pilietinėse veiklose formos susijusios su rinkimais – prezidento rinkimai (67 proc. aktyviai dalyvaujančio jaunimo: 54 proc. dalyvauja visada, 13 proc. labai dažnai) ir Seimo rinkimai (66 proc. aktyviai dalyvaujančio jaunimo: 49 proc. dalyvauja visada, 17 proc. – labai dažnai). Kitos veiklos, kuriose aktyvumas siekia bent 40 proc. – savivaldos rinkimai (51 proc. aktyviai dalyvaujančių), ES parlamento rinkimai (44 proc. aktyviai dalyvaujančių) ir referendumai (43 proc. aktyviai dalyvaujančių). Verta išskirti dažniau minimas veiklas, nesusijusias su rinkimais – dalyvavimas mokyklos savivaldos veiklose (22 proc. aktyviai dalyvaujančio jaunimo: 8 proc. dalyvauja visada, 14 proc. labai dažnai) ir dalyvavimas pasirašant peticijas (18 proc. aktyviai dalyvaujančio jaunimo: 4 proc. dalyvauja visada, 14 proc. labai dažnai). Bendrai didesnis pilietinis aktyvumas kai kuriose veiklose pastebimas tarp vyresnių (19-29 metų) respondentų ir miestų gyventojų.</a:t>
            </a:r>
          </a:p>
          <a:p>
            <a:pPr lvl="0">
              <a:spcAft>
                <a:spcPts val="1200"/>
              </a:spcAft>
              <a:tabLst>
                <a:tab pos="180340" algn="l"/>
              </a:tabLst>
            </a:pPr>
            <a:r>
              <a:rPr lang="lt-LT" sz="1200" dirty="0"/>
              <a:t>7 proc. apklaustųjų nurodė esantys kokios nors nevyriausybinės organizacijos (asociacijos ar kt.) nariai. </a:t>
            </a:r>
          </a:p>
          <a:p>
            <a:pPr lvl="0">
              <a:spcAft>
                <a:spcPts val="1200"/>
              </a:spcAft>
              <a:tabLst>
                <a:tab pos="180340" algn="l"/>
              </a:tabLst>
            </a:pPr>
            <a:r>
              <a:rPr lang="lt-LT" sz="1200" dirty="0"/>
              <a:t>26-43 proc. apklaustųjų visiškai sutinka / sutinka su teiginiais, susijusiais su savivaldos lygmeniu jaunimo interesus atstovaujančių subjektų vertinimu. Verta atkreipti dėmesį, kad apie pus apklaustųjų laikosi neutralios pozicijos ir su teiginiais nei sutinka, nei nesutinka. Dažniausiai jaunimas pritaria teiginiui, kad savivaldybėje veikiančios jaunimo organizacijos yra atviros visiems norintiems dalyvauti jų veiklose (43 proc. sutinkančių: 9 proc. visiškai sutinka, 34 proc. sutinka). Kiti teiginiai, kuriems dažnai pritariama - savivaldybėje veikiančios jaunimo organizacijos aktyviai dalyvauja organizuojant renginius jaunimui (38 proc. sutinkančių: 7 proc. visiškai sutinka, 31 proc. sutinka), savivaldybėje veikiančios jaunimo organizacijos suteikia dalyvavimui reikalingą informaciją (37 proc. sutinkančių: 8 proc. visiškai sutinka, 29 proc. sutinka).</a:t>
            </a:r>
          </a:p>
          <a:p>
            <a:pPr lvl="0">
              <a:spcAft>
                <a:spcPts val="1200"/>
              </a:spcAft>
              <a:tabLst>
                <a:tab pos="180340" algn="l"/>
              </a:tabLst>
            </a:pPr>
            <a:endParaRPr lang="lt-LT" sz="1200" dirty="0"/>
          </a:p>
          <a:p>
            <a:endParaRPr lang="lt-LT" sz="1200" dirty="0"/>
          </a:p>
        </p:txBody>
      </p:sp>
    </p:spTree>
    <p:extLst>
      <p:ext uri="{BB962C8B-B14F-4D97-AF65-F5344CB8AC3E}">
        <p14:creationId xmlns:p14="http://schemas.microsoft.com/office/powerpoint/2010/main" val="17749221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7364" y="503351"/>
            <a:ext cx="10203140" cy="666233"/>
          </a:xfrm>
        </p:spPr>
        <p:txBody>
          <a:bodyPr/>
          <a:lstStyle/>
          <a:p>
            <a:r>
              <a:rPr lang="lt-LT" dirty="0">
                <a:solidFill>
                  <a:schemeClr val="accent2">
                    <a:lumMod val="75000"/>
                  </a:schemeClr>
                </a:solidFill>
              </a:rPr>
              <a:t>APIBENDRINIMAS</a:t>
            </a:r>
          </a:p>
        </p:txBody>
      </p:sp>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727364" y="1169584"/>
            <a:ext cx="10578811" cy="4596232"/>
          </a:xfrm>
        </p:spPr>
        <p:txBody>
          <a:bodyPr/>
          <a:lstStyle/>
          <a:p>
            <a:r>
              <a:rPr lang="lt-LT" sz="1200" dirty="0"/>
              <a:t>Jaunimo dažniausiai įvardinami informacijos šaltiniai apie galimybes dalyvauti pilietinėse veiklose – socialiniuose tinkluose skelbiama informacija (12 proc. iš šio šaltinio informaciją gauna visada, 41 proc. – labai dažnai), draugai (5 proc. – visada, 32 proc. – labai dažnai), spauda, televizija (6 proc. – visada, 27 proc. – labai dažnai), kiti informacijos šaltiniai (6 proc. – visada, 27 proc. – labai dažnai), mokyklos / universiteto / darbovietės informaciniai pranešimai, informaciniai stendai (6 proc. – visada, 26 proc. – labai dažnai).</a:t>
            </a:r>
          </a:p>
          <a:p>
            <a:endParaRPr lang="lt-LT" sz="1200" dirty="0"/>
          </a:p>
          <a:p>
            <a:r>
              <a:rPr lang="lt-LT" sz="1200" dirty="0"/>
              <a:t>Kaip labiausiai jaunimo dalyvavimą pilietinėse veiklose ribojančius veiksnius apklaustieji įvardina laiko trūkumą, susijusį su įsipareigojimu darbovietei (dirbantys arba nuosavą verslą turintys apklaustieji) (58 proc. sutinkančių apklaustųjų: 24 proc. visiškai sutinka, 34 proc. sutinka) arba įsipareigojimą mokymosi institucijai (besimokantys arba studijuojantys respondentai) (56 proc. sutinkančių apklaustųjų: 22 proc. visiškai sutinka, 34 proc. sutinka). Kiti veiksniai, dažnai darantys įtaką – nepakankamas informacijos kiekis dėl įsitraukimo į pilietinio dalyvavimo veiklas (42 proc. sutinkančių) ir laiko trūkumas dėl įsipareigojimų šeimai (37 proc. sutinkančių).</a:t>
            </a:r>
          </a:p>
          <a:p>
            <a:endParaRPr lang="lt-LT" sz="1200" dirty="0"/>
          </a:p>
          <a:p>
            <a:r>
              <a:rPr lang="lt-LT" sz="1200" dirty="0"/>
              <a:t>Kaip labiausiai jaunimo dalyvavimą pilietinėse veiklose skatinančius veiksnius apklaustieji įvardina jiems aktualių klausimų sprendimą veiklų metų (63 proc. sutinkančių apklaustųjų: 18 proc. visiškai sutinka, 45 proc. sutinka), lankstesnį dalyvavimą pilietinėse veiklose (pvz. nuotolinį dalyvavimą, dalyvavimą patogiu metu ir pan.) (59 proc. sutinkančių apklaustųjų: 19 proc. visiškai sutinka, 40 proc. sutinka) ir draugų teigiamus pasisakymus, pavyzdžius (57 proc. sutinkančių apklaustųjų: 12 proc. visiškai sutinka, 45 proc. sutinka). </a:t>
            </a:r>
          </a:p>
          <a:p>
            <a:endParaRPr lang="lt-LT" sz="1200" dirty="0"/>
          </a:p>
          <a:p>
            <a:r>
              <a:rPr lang="lt-LT" sz="1200" dirty="0"/>
              <a:t>Atlikus koreliacinę analizę tarp dalyvavimo politinėse veiklose, stipriausiai matomas ryšys yra tarp dalyvavimo Seimo rinkimuose ir dalyvavimo prezidento rinkimuose (r=0,90, p&lt;0,01). Tarp kitų veiklų stipraus ryšio nepastebėta, tačiau kiek stipresnė koreliacija matoma tarp dalyvavimo savivaldos rinkimuose ir dalyvavimo ES parlamento rinkimuose (r=0,66, p&lt;0,01), taip pat tarp dalyvavimo Seimo rinkimuose ir dalyvavimo ES parlamento rinkimuose (r=0,51, p&lt;0,01). Dalyvavimas prezidento rinkimuose taip pat koreliuoja su dalyvavimu ES parlamento rinkimuose (r=0,48, p&lt;0,01). Vertinant koreliaciją tarp dalyvavimo rinkimuose ir dalyvavimo kitose veiklose, pakankamai stiprių ir reikšmingų koreliacijų nėra, todėl galima daryti išvadą, kad tarp skirtingų dalyvavimo formų reikšmingo ryšio nėra.</a:t>
            </a:r>
          </a:p>
        </p:txBody>
      </p:sp>
    </p:spTree>
    <p:extLst>
      <p:ext uri="{BB962C8B-B14F-4D97-AF65-F5344CB8AC3E}">
        <p14:creationId xmlns:p14="http://schemas.microsoft.com/office/powerpoint/2010/main" val="3545365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189948508"/>
              </p:ext>
            </p:extLst>
          </p:nvPr>
        </p:nvGraphicFramePr>
        <p:xfrm>
          <a:off x="0" y="1819837"/>
          <a:ext cx="11799305" cy="4304238"/>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7231225" y="1148044"/>
            <a:ext cx="4021494" cy="854497"/>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Atsižvelgiant į </a:t>
            </a:r>
            <a:r>
              <a:rPr lang="lt-LT" b="1" dirty="0"/>
              <a:t>išvestinį teiginių vertinimo rodiklį</a:t>
            </a:r>
            <a:r>
              <a:rPr lang="lt-LT" dirty="0"/>
              <a:t>, 37 procentai apklaustųjų visas išvardintas veiklas priskiria dalyvavimui pilietinėje veikloje (visiškai sutinka / sutinka su teiginiais). </a:t>
            </a:r>
            <a:endParaRPr lang="en-US" dirty="0"/>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70168"/>
            <a:ext cx="5473918" cy="261611"/>
          </a:xfrm>
        </p:spPr>
        <p:txBody>
          <a:bodyPr/>
          <a:lstStyle/>
          <a:p>
            <a:r>
              <a:rPr lang="lt-LT" dirty="0"/>
              <a:t>Kaip manote, kokiais būdais jaunimas gali dalyvauti pilietinėse veiklose?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5462" y="476250"/>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0058537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3514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7364" y="462497"/>
            <a:ext cx="10203140" cy="666233"/>
          </a:xfrm>
        </p:spPr>
        <p:txBody>
          <a:bodyPr/>
          <a:lstStyle/>
          <a:p>
            <a:r>
              <a:rPr lang="lt-LT" dirty="0">
                <a:solidFill>
                  <a:schemeClr val="accent2">
                    <a:lumMod val="75000"/>
                  </a:schemeClr>
                </a:solidFill>
              </a:rPr>
              <a:t>IŠVADOS</a:t>
            </a:r>
          </a:p>
        </p:txBody>
      </p:sp>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806594" y="1466154"/>
            <a:ext cx="10578811" cy="4596232"/>
          </a:xfrm>
        </p:spPr>
        <p:txBody>
          <a:bodyPr/>
          <a:lstStyle/>
          <a:p>
            <a:pPr marL="0" indent="0">
              <a:buNone/>
            </a:pPr>
            <a:endParaRPr lang="lt-LT" sz="1200" dirty="0"/>
          </a:p>
          <a:p>
            <a:endParaRPr lang="lt-LT" sz="1200" dirty="0"/>
          </a:p>
          <a:p>
            <a:endParaRPr lang="lt-LT" sz="1200" dirty="0"/>
          </a:p>
        </p:txBody>
      </p:sp>
      <p:sp>
        <p:nvSpPr>
          <p:cNvPr id="7" name="TextBox 6">
            <a:extLst>
              <a:ext uri="{FF2B5EF4-FFF2-40B4-BE49-F238E27FC236}">
                <a16:creationId xmlns:a16="http://schemas.microsoft.com/office/drawing/2014/main" id="{05B8351D-3110-4E58-99C1-EE943E506A64}"/>
              </a:ext>
            </a:extLst>
          </p:cNvPr>
          <p:cNvSpPr txBox="1"/>
          <p:nvPr/>
        </p:nvSpPr>
        <p:spPr>
          <a:xfrm>
            <a:off x="727364" y="1128730"/>
            <a:ext cx="10730204" cy="5478423"/>
          </a:xfrm>
          <a:prstGeom prst="rect">
            <a:avLst/>
          </a:prstGeom>
          <a:noFill/>
        </p:spPr>
        <p:txBody>
          <a:bodyPr wrap="square">
            <a:spAutoFit/>
          </a:bodyPr>
          <a:lstStyle/>
          <a:p>
            <a:pPr algn="just"/>
            <a:r>
              <a:rPr lang="lt-LT" sz="1400" i="1" dirty="0"/>
              <a:t>Pilietinio dalyvavimo samprata</a:t>
            </a:r>
          </a:p>
          <a:p>
            <a:pPr algn="just"/>
            <a:endParaRPr lang="lt-LT" sz="1400" dirty="0"/>
          </a:p>
          <a:p>
            <a:pPr algn="just"/>
            <a:r>
              <a:rPr lang="lt-LT" sz="1400" dirty="0"/>
              <a:t>Lietuvos jaunimui pilietinė saviraiška labiausiai siejasi su jaunimo organizacijomis. Jaunimo organizacijos šiandien Lietuvoje turi didžiausią potencialą būti  kanalu, leidžiančiu pritraukti ir įtraukti jaunus žmones į įvairias pilietinio aktyvumo veiklas. Kitas svarbus kanalas – mokymo įstaigos (mokyklos ar vėliau universitetai), miesto / rajono lygmens institucijos, kurios įvaizdžio prasme kiek mažiau siejamos su pilietinėmis veiklomis, tačiau turi kitą svarbų privalumą – savą „namų“ aplinką, kur realizuoti tam tikras pilietines iniciatyvas gali būti paprasčiau ir „saugiau“. Svarbus pilietinės saviraiškos formatas yra ir vienkartinės pilietinės akcijos, kurios leidžia jaunimui realizuoti save pilietiškai aktyviai, kartu nereikalaudamos nuolatinio įsitraukimo ar prisirišimo.</a:t>
            </a:r>
          </a:p>
          <a:p>
            <a:pPr algn="just"/>
            <a:endParaRPr lang="lt-LT" sz="1400" dirty="0"/>
          </a:p>
          <a:p>
            <a:pPr algn="just"/>
            <a:r>
              <a:rPr lang="lt-LT" sz="1400" dirty="0"/>
              <a:t>Mažiausiai patrauklus pilietinės saviraiškos būdas – dalyvavimas religinių bendruomenių ar politinių organizacijų veikloje. Mažą įsitraukimą į šias veiklas galima paaiškinti tuo, kad visuomenėje religinių bendruomenių populiarumas nėra didelis, o požiūris į politines partijas dažnu atveju yra neigiamas ar bent jau skeptiškas. Kiek netikėtai mažai populiarus kitas galimas pilietinio aktyvumo kanalas -  pozicijos išsakymas, dalinantis informacija socialiniuose tinkluose. Šiame kiekybiniame tyrime sunku pateikti paaiškinimą dėl tokių nuostatų, visgi galima daryti prielaidą, kad pilietinio aktyvumo supratimas labiau sietinas su gyvu įsitraukimu į pilietinę veiklą: tyrimo atveju vienoje „vietoje“ galėdamas rinktis tarp kolektyvinių </a:t>
            </a:r>
            <a:r>
              <a:rPr lang="lt-LT" sz="1400" dirty="0" err="1"/>
              <a:t>betarpiškų</a:t>
            </a:r>
            <a:r>
              <a:rPr lang="lt-LT" sz="1400" dirty="0"/>
              <a:t> ir internetinių pilietinio veikimo formų, Lietuvos jaunimas „tikrąjį“ pilietiškumą labiau linkęs priskirti pirmosioms. </a:t>
            </a:r>
          </a:p>
          <a:p>
            <a:pPr algn="just"/>
            <a:endParaRPr lang="lt-LT" sz="1400" dirty="0"/>
          </a:p>
          <a:p>
            <a:pPr algn="just"/>
            <a:r>
              <a:rPr lang="lt-LT" sz="1400" dirty="0"/>
              <a:t>Respondentų suvokiami galimo dalyvavimo pilietinėse veiklose būdai kiek skiriasi nuo realaus dalyvavimo rodiklių – kaip galimas dalyvavimas politinėse veiklose dažnai matomas dalyvavimas / </a:t>
            </a:r>
            <a:r>
              <a:rPr lang="lt-LT" sz="1400" dirty="0" err="1"/>
              <a:t>savanoriavimas</a:t>
            </a:r>
            <a:r>
              <a:rPr lang="lt-LT" sz="1400" dirty="0"/>
              <a:t> jaunimo organizacijose, dalyvavimas mokyklos / universiteto savivaldos institucijose, darbovietės profesinėse sąjungose ar dalyvavimas vienkartinėse pilietinėse akcijose, tačiau realus apklaustųjų įsitraukimas į veiklas rodo, kad dažniau dalyvaujama rinkimuose ir tik tuomet anksčiau paminėtose veiklose. Tai galima paaiškinti (1) rinkimų siejimu su tam tikromis pilietinėmis pareigomis, (2) trumpalaike laiko „investicija“ į šią veiklą</a:t>
            </a:r>
          </a:p>
          <a:p>
            <a:pPr algn="just"/>
            <a:endParaRPr lang="lt-LT" sz="1400" dirty="0"/>
          </a:p>
          <a:p>
            <a:pPr algn="just"/>
            <a:endParaRPr lang="lt-LT" sz="1400" dirty="0"/>
          </a:p>
          <a:p>
            <a:endParaRPr lang="lt-LT" sz="1400" dirty="0"/>
          </a:p>
        </p:txBody>
      </p:sp>
    </p:spTree>
    <p:extLst>
      <p:ext uri="{BB962C8B-B14F-4D97-AF65-F5344CB8AC3E}">
        <p14:creationId xmlns:p14="http://schemas.microsoft.com/office/powerpoint/2010/main" val="14737283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7364" y="462497"/>
            <a:ext cx="10203140" cy="666233"/>
          </a:xfrm>
        </p:spPr>
        <p:txBody>
          <a:bodyPr/>
          <a:lstStyle/>
          <a:p>
            <a:r>
              <a:rPr lang="lt-LT" dirty="0">
                <a:solidFill>
                  <a:schemeClr val="accent2">
                    <a:lumMod val="75000"/>
                  </a:schemeClr>
                </a:solidFill>
              </a:rPr>
              <a:t>IŠVADOS</a:t>
            </a:r>
          </a:p>
        </p:txBody>
      </p:sp>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806594" y="1466154"/>
            <a:ext cx="10578811" cy="4596232"/>
          </a:xfrm>
        </p:spPr>
        <p:txBody>
          <a:bodyPr/>
          <a:lstStyle/>
          <a:p>
            <a:pPr marL="0" indent="0">
              <a:buNone/>
            </a:pPr>
            <a:endParaRPr lang="lt-LT" sz="1200" dirty="0"/>
          </a:p>
          <a:p>
            <a:endParaRPr lang="lt-LT" sz="1200" dirty="0"/>
          </a:p>
          <a:p>
            <a:endParaRPr lang="lt-LT" sz="1200" dirty="0"/>
          </a:p>
        </p:txBody>
      </p:sp>
      <p:sp>
        <p:nvSpPr>
          <p:cNvPr id="7" name="TextBox 6">
            <a:extLst>
              <a:ext uri="{FF2B5EF4-FFF2-40B4-BE49-F238E27FC236}">
                <a16:creationId xmlns:a16="http://schemas.microsoft.com/office/drawing/2014/main" id="{05B8351D-3110-4E58-99C1-EE943E506A64}"/>
              </a:ext>
            </a:extLst>
          </p:cNvPr>
          <p:cNvSpPr txBox="1"/>
          <p:nvPr/>
        </p:nvSpPr>
        <p:spPr>
          <a:xfrm>
            <a:off x="727364" y="1128730"/>
            <a:ext cx="10926571" cy="4832092"/>
          </a:xfrm>
          <a:prstGeom prst="rect">
            <a:avLst/>
          </a:prstGeom>
          <a:noFill/>
        </p:spPr>
        <p:txBody>
          <a:bodyPr wrap="square">
            <a:spAutoFit/>
          </a:bodyPr>
          <a:lstStyle/>
          <a:p>
            <a:pPr algn="just"/>
            <a:r>
              <a:rPr lang="lt-LT" sz="1400" i="1" dirty="0"/>
              <a:t>Jaunimo dalyvavimo aktyvumas</a:t>
            </a:r>
          </a:p>
          <a:p>
            <a:pPr algn="just"/>
            <a:endParaRPr lang="lt-LT" sz="1400" i="1" dirty="0"/>
          </a:p>
          <a:p>
            <a:pPr algn="just"/>
            <a:r>
              <a:rPr lang="lt-LT" sz="1400" dirty="0"/>
              <a:t>Jaunimo aktyvumo įvairiose organizacijose rezultatai rodo gana žemą jaunų Lietuvos žmonių įsitraukimą į pilietines veiklas – pusė apklaustųjų nedalyvavo visiškai jokių organizacijų veiklose, o dalyvaujantys dažniausiai renkasi sporto bei kultūrines veiklas. Itin mažo populiarumo sulaukia Vakarų demokratijose tarp jaunimo populiarios temos – klimato kaita bei žmogaus teisės. </a:t>
            </a:r>
          </a:p>
          <a:p>
            <a:pPr algn="just"/>
            <a:endParaRPr lang="lt-LT" sz="1400" dirty="0"/>
          </a:p>
          <a:p>
            <a:pPr algn="just"/>
            <a:r>
              <a:rPr lang="lt-LT" sz="1400" dirty="0"/>
              <a:t>Atskirų pilietinio aktyvumo veiklų analizė rodo, kad jaunimas gana noriai dalyvauja rinkimuose, kurie yra aiškiausiai matoma pilietinio veiksmo išraiška demokratinėje visuomenėje, tačiau visi kiti formatai yra mažai populiarūs.</a:t>
            </a:r>
          </a:p>
          <a:p>
            <a:pPr algn="just"/>
            <a:endParaRPr lang="lt-LT" sz="1400" i="1" dirty="0"/>
          </a:p>
          <a:p>
            <a:pPr algn="just"/>
            <a:r>
              <a:rPr lang="lt-LT" sz="1400" i="1" dirty="0"/>
              <a:t>Savivaldybės lygmeniu jaunimo interesus atstovaujančių objektų vertinimas</a:t>
            </a:r>
          </a:p>
          <a:p>
            <a:pPr algn="just"/>
            <a:endParaRPr lang="lt-LT" sz="1400" i="1" dirty="0"/>
          </a:p>
          <a:p>
            <a:pPr algn="just"/>
            <a:r>
              <a:rPr lang="lt-LT" sz="1400" dirty="0"/>
              <a:t>Savivaldos institucijos ir jaunimo organizacijos didžiajai daliai Lietuvos jaunimo yra mažai ką tarpusavyje bendro turintys dalykai – išvestinis teiginių vertinimo rodiklis rodo, kad  tik  9 proc. jaunimo pritaria visiems teiginiams, teoriškai apibūdinantiems  jaunimo organizacijų ar jaunimo reikalų koordinatorių veiklos formas ir formatus savivaldybėje atstovaujant jaunimo interesams. Galima teigti, kad dabartinis regioninės politikos įgyvendinimas nėra efektyvus ir formuojant ateities nacionalinę jaunimo politiką daugiau dėmesio tikslinga skirti pagal interesų / veiklos sritis veikiančioms jaunimo organizacijoms – jų didesniam įgalinimui ir potencialo stiprinimui (juolab, kad dabartinės IT galimybės leidžia neprisirišti prie lokacijos ir įvairias  praktikas lengvai išplėsti į regionus), nes teritoriniu – administraciniu principu pagrįstas modelis nėra pajėgus atliepti didesnio jaunimo pilietinio įsitraukimo tikslus. Kitas svarbus aspektas, galimai lemiantis mažai reikšmingą savivaldybių jaunimo reikalų tarybų bei koordinatorių vaidmenį, įtraukiant jaunimą į įvairias veiklas, yra demografiniai iššūkiai regionuose. Dabartinė gyvenamosios vietos deklaracijomis besiremianti oficiali statistika neįvertina jaunų žmonių migracijos į didmiesčius masto, todėl  realus jaunų žmonių skaičius rajone gali kartais skirtis nuo oficialiosios statistikos, kuria įprastai remiasi savivaldybių administracijos ar jaunimo politikos priemones planuojančios nacionalinės valdžios institucijos. </a:t>
            </a:r>
          </a:p>
        </p:txBody>
      </p:sp>
    </p:spTree>
    <p:extLst>
      <p:ext uri="{BB962C8B-B14F-4D97-AF65-F5344CB8AC3E}">
        <p14:creationId xmlns:p14="http://schemas.microsoft.com/office/powerpoint/2010/main" val="32314083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7364" y="462497"/>
            <a:ext cx="10203140" cy="666233"/>
          </a:xfrm>
        </p:spPr>
        <p:txBody>
          <a:bodyPr/>
          <a:lstStyle/>
          <a:p>
            <a:r>
              <a:rPr lang="lt-LT" dirty="0">
                <a:solidFill>
                  <a:schemeClr val="accent2">
                    <a:lumMod val="75000"/>
                  </a:schemeClr>
                </a:solidFill>
              </a:rPr>
              <a:t>IŠVADOS</a:t>
            </a:r>
          </a:p>
        </p:txBody>
      </p:sp>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806594" y="1466154"/>
            <a:ext cx="10578811" cy="4596232"/>
          </a:xfrm>
        </p:spPr>
        <p:txBody>
          <a:bodyPr/>
          <a:lstStyle/>
          <a:p>
            <a:pPr marL="0" indent="0">
              <a:buNone/>
            </a:pPr>
            <a:endParaRPr lang="lt-LT" sz="1200" dirty="0"/>
          </a:p>
          <a:p>
            <a:endParaRPr lang="lt-LT" sz="1200" dirty="0"/>
          </a:p>
          <a:p>
            <a:endParaRPr lang="lt-LT" sz="1200" dirty="0"/>
          </a:p>
        </p:txBody>
      </p:sp>
      <p:sp>
        <p:nvSpPr>
          <p:cNvPr id="7" name="TextBox 6">
            <a:extLst>
              <a:ext uri="{FF2B5EF4-FFF2-40B4-BE49-F238E27FC236}">
                <a16:creationId xmlns:a16="http://schemas.microsoft.com/office/drawing/2014/main" id="{05B8351D-3110-4E58-99C1-EE943E506A64}"/>
              </a:ext>
            </a:extLst>
          </p:cNvPr>
          <p:cNvSpPr txBox="1"/>
          <p:nvPr/>
        </p:nvSpPr>
        <p:spPr>
          <a:xfrm>
            <a:off x="727364" y="1128730"/>
            <a:ext cx="10926571" cy="4185761"/>
          </a:xfrm>
          <a:prstGeom prst="rect">
            <a:avLst/>
          </a:prstGeom>
          <a:noFill/>
        </p:spPr>
        <p:txBody>
          <a:bodyPr wrap="square">
            <a:spAutoFit/>
          </a:bodyPr>
          <a:lstStyle/>
          <a:p>
            <a:pPr algn="just"/>
            <a:r>
              <a:rPr lang="lt-LT" sz="1400" i="1" dirty="0"/>
              <a:t>Informacijos apie dalyvavimo galimybes sklaida </a:t>
            </a:r>
          </a:p>
          <a:p>
            <a:pPr algn="just"/>
            <a:endParaRPr lang="lt-LT" sz="1400" i="1" dirty="0"/>
          </a:p>
          <a:p>
            <a:pPr algn="just"/>
            <a:r>
              <a:rPr lang="lt-LT" sz="1400" dirty="0"/>
              <a:t>Nors socialiniai tinklai nėra matomi kaip tinkama erdvė pilietiniam aktyvumui, jie puikiai pasitarnauja kaip informacijos sklaidos kanalas – daugiau nei pusė apklaustųjų informaciją apie pilietinio aktyvumo galimybes gauna iš socialinių tinklų ir tai yra vienareikšmiškai populiariausias kanalas. Kiti populiarūs kanalai – draugai ir klasikinė žiniasklaida. Pačios jaunimo organizacijos, savivaldybių jaunimo reikalų koordinatoriai ar jaunimo informavimo taškai / centrai tokiais kanalais būna retai, tačiau svarbu įvertinti jų vaidmenį atliekant organizacinį darbą.</a:t>
            </a:r>
          </a:p>
          <a:p>
            <a:pPr algn="just"/>
            <a:endParaRPr lang="lt-LT" sz="1400" i="1" dirty="0"/>
          </a:p>
          <a:p>
            <a:pPr algn="just"/>
            <a:r>
              <a:rPr lang="lt-LT" sz="1400" i="1" dirty="0"/>
              <a:t>Dalyvavimą skatinantys arba ribojantys veiksniai</a:t>
            </a:r>
          </a:p>
          <a:p>
            <a:pPr algn="just"/>
            <a:endParaRPr lang="lt-LT" sz="1400" i="1" dirty="0"/>
          </a:p>
          <a:p>
            <a:pPr algn="just"/>
            <a:r>
              <a:rPr lang="lt-LT" sz="1400" dirty="0"/>
              <a:t>Užimtumas moksluose, studijose, darbe, o vėliau ir įsipareigojimai šeimai įvardijami kaip pagrindiniai veiksniai, mažinantys jaunų žmonių norą aktyviai įsitraukti į pilietines veiklas. Visgi šie veiksniai sudaro gana įprastą pasiteisinimų sąrašą ir yra žinoma, kad atsiradus tinkamiems motyvams ir perskirsčius veiklų prioritetus šios „kliūtys“ yra nesunkiai įveikiamos. Dalyvauti motyvuojančių dalykų sąrašas rodo, kad galimai į pilietines veiklas įtraukiantys veiksniai būtų asmeniškai aktualių klausimų sprendimas (turinio faktorius) bei lankstesnis dalyvavimas pilietinėse veiklose (veiklos formos faktorius). Kitas galimas praktinis </a:t>
            </a:r>
            <a:r>
              <a:rPr lang="lt-LT" sz="1400" dirty="0" err="1"/>
              <a:t>motyvatorius</a:t>
            </a:r>
            <a:r>
              <a:rPr lang="lt-LT" sz="1400" dirty="0"/>
              <a:t> – materialus arba nematerialus atlygis už dalyvavimą. Tik vienas iš pagrindinių skatinančių faktorių susijęs su organizaciniu aspektu – „didesnė dalyvavimo lankstumo galimybė“ ir, tikėtina, tai daugelyje pilietinių veiklų techniškai gali būti įgyvendinta. Kiti motyvai susiję su naudos trūkumu arba jos nesuvokimu. Materialaus arba nematerialaus atlygio atveju naudos kaip motyvo „sukonstravimas“ suprantamas paprasčiausiai, tačiau kalbant apie „asmeniškai aktualių klausimų“ sprendimą, naudos kriterijus remiasi į individualų suvokimą. </a:t>
            </a:r>
          </a:p>
        </p:txBody>
      </p:sp>
    </p:spTree>
    <p:extLst>
      <p:ext uri="{BB962C8B-B14F-4D97-AF65-F5344CB8AC3E}">
        <p14:creationId xmlns:p14="http://schemas.microsoft.com/office/powerpoint/2010/main" val="19034871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02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2271558310"/>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6A7E83E-F80E-4576-AE46-4AFE142935AF}"/>
              </a:ext>
            </a:extLst>
          </p:cNvPr>
          <p:cNvSpPr txBox="1"/>
          <p:nvPr/>
        </p:nvSpPr>
        <p:spPr>
          <a:xfrm>
            <a:off x="1315615" y="2297508"/>
            <a:ext cx="2332654" cy="430887"/>
          </a:xfrm>
          <a:prstGeom prst="rect">
            <a:avLst/>
          </a:prstGeom>
          <a:noFill/>
        </p:spPr>
        <p:txBody>
          <a:bodyPr wrap="square" rtlCol="0">
            <a:spAutoFit/>
          </a:bodyPr>
          <a:lstStyle/>
          <a:p>
            <a:pPr algn="ctr"/>
            <a:r>
              <a:rPr lang="lt-LT" sz="1100" dirty="0"/>
              <a:t>Dalyvaudamas / savanoriaudamas jaunimo organizacijų veiklose</a:t>
            </a:r>
          </a:p>
        </p:txBody>
      </p:sp>
      <p:sp>
        <p:nvSpPr>
          <p:cNvPr id="8" name="Rectangle 7">
            <a:extLst>
              <a:ext uri="{FF2B5EF4-FFF2-40B4-BE49-F238E27FC236}">
                <a16:creationId xmlns:a16="http://schemas.microsoft.com/office/drawing/2014/main" id="{F2F15297-A5E4-4945-B591-6EDD22C8370F}"/>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718CF2EF-974E-4031-B842-FD36717E4B1E}"/>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513171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Su teiginiu dažniau sutinka / visiškai sutinka moterys (</a:t>
            </a:r>
            <a:r>
              <a:rPr lang="lt-LT" dirty="0" err="1"/>
              <a:t>Pearsono</a:t>
            </a:r>
            <a:r>
              <a:rPr lang="lt-LT" dirty="0"/>
              <a:t> </a:t>
            </a:r>
            <a:r>
              <a:rPr lang="el-GR" dirty="0"/>
              <a:t>χ2 </a:t>
            </a:r>
            <a:r>
              <a:rPr lang="lt-LT" dirty="0"/>
              <a:t>testo p&lt;0,01).</a:t>
            </a: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254455078"/>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E583C70-F291-4B50-A2B3-15A74569B604}"/>
              </a:ext>
            </a:extLst>
          </p:cNvPr>
          <p:cNvSpPr txBox="1"/>
          <p:nvPr/>
        </p:nvSpPr>
        <p:spPr>
          <a:xfrm>
            <a:off x="1231568" y="2135208"/>
            <a:ext cx="2514521" cy="769441"/>
          </a:xfrm>
          <a:prstGeom prst="rect">
            <a:avLst/>
          </a:prstGeom>
          <a:noFill/>
        </p:spPr>
        <p:txBody>
          <a:bodyPr wrap="square" rtlCol="0">
            <a:spAutoFit/>
          </a:bodyPr>
          <a:lstStyle/>
          <a:p>
            <a:pPr algn="ctr"/>
            <a:r>
              <a:rPr lang="lt-LT" sz="1100" dirty="0"/>
              <a:t>Dalyvaudamas atstovaujant interesams mokyklos / universiteto savivaldos institucijose, darbovietės profesinėse sąjungose</a:t>
            </a:r>
          </a:p>
        </p:txBody>
      </p:sp>
      <p:sp>
        <p:nvSpPr>
          <p:cNvPr id="8" name="Rectangle 7">
            <a:extLst>
              <a:ext uri="{FF2B5EF4-FFF2-40B4-BE49-F238E27FC236}">
                <a16:creationId xmlns:a16="http://schemas.microsoft.com/office/drawing/2014/main" id="{AB74E918-679C-470F-89EC-8CD0E4B8B4D9}"/>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15017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Teiginiui dažniau visiškai pritaria moterys (</a:t>
            </a:r>
            <a:r>
              <a:rPr lang="lt-LT" dirty="0" err="1"/>
              <a:t>Pearsono</a:t>
            </a:r>
            <a:r>
              <a:rPr lang="lt-LT" dirty="0"/>
              <a:t> </a:t>
            </a:r>
            <a:r>
              <a:rPr lang="el-GR" dirty="0"/>
              <a:t>χ2 </a:t>
            </a:r>
            <a:r>
              <a:rPr lang="lt-LT" dirty="0"/>
              <a:t>testo p&lt;0,05). </a:t>
            </a: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3072687896"/>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A6F92E2-D5B4-4EA5-82A4-27A17C598A99}"/>
              </a:ext>
            </a:extLst>
          </p:cNvPr>
          <p:cNvSpPr txBox="1"/>
          <p:nvPr/>
        </p:nvSpPr>
        <p:spPr>
          <a:xfrm>
            <a:off x="1315615" y="2303821"/>
            <a:ext cx="2332654" cy="430887"/>
          </a:xfrm>
          <a:prstGeom prst="rect">
            <a:avLst/>
          </a:prstGeom>
          <a:noFill/>
        </p:spPr>
        <p:txBody>
          <a:bodyPr wrap="square" rtlCol="0">
            <a:spAutoFit/>
          </a:bodyPr>
          <a:lstStyle/>
          <a:p>
            <a:pPr algn="ctr"/>
            <a:r>
              <a:rPr lang="lt-LT" sz="1100" dirty="0"/>
              <a:t>Dalyvaudamas vienkartinėse pilietinės akcijose (talkos ir pan.))</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779831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3345235471"/>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0EABE57-E176-48C5-99B2-DFE6C29725B7}"/>
              </a:ext>
            </a:extLst>
          </p:cNvPr>
          <p:cNvSpPr txBox="1"/>
          <p:nvPr/>
        </p:nvSpPr>
        <p:spPr>
          <a:xfrm>
            <a:off x="1315615" y="2219183"/>
            <a:ext cx="2332654" cy="600164"/>
          </a:xfrm>
          <a:prstGeom prst="rect">
            <a:avLst/>
          </a:prstGeom>
          <a:noFill/>
        </p:spPr>
        <p:txBody>
          <a:bodyPr wrap="square" rtlCol="0">
            <a:spAutoFit/>
          </a:bodyPr>
          <a:lstStyle/>
          <a:p>
            <a:pPr algn="ctr"/>
            <a:r>
              <a:rPr lang="lt-LT" sz="1100" dirty="0"/>
              <a:t>Dalyvaudamas mokinių parlamento, Jaunimo reikalų tarybų ir kitose panašiose veiklose</a:t>
            </a:r>
          </a:p>
        </p:txBody>
      </p:sp>
      <p:sp>
        <p:nvSpPr>
          <p:cNvPr id="8" name="Rectangle 7">
            <a:extLst>
              <a:ext uri="{FF2B5EF4-FFF2-40B4-BE49-F238E27FC236}">
                <a16:creationId xmlns:a16="http://schemas.microsoft.com/office/drawing/2014/main" id="{80EFC544-E25F-4892-B1F0-DD046984ABF8}"/>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BBF0C8E1-C028-4DD5-BE5A-43DB37EE7137}"/>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44884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Su teiginiu dažniau visiškai sutinka 19-29 m. respondentai (</a:t>
            </a:r>
            <a:r>
              <a:rPr lang="lt-LT" dirty="0" err="1"/>
              <a:t>Pearsono</a:t>
            </a:r>
            <a:r>
              <a:rPr lang="lt-LT" dirty="0"/>
              <a:t> </a:t>
            </a:r>
            <a:r>
              <a:rPr lang="el-GR" dirty="0"/>
              <a:t>χ2 </a:t>
            </a:r>
            <a:r>
              <a:rPr lang="lt-LT" dirty="0"/>
              <a:t>testo p&lt;0,001). </a:t>
            </a: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2370645511"/>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BC52E75-40FB-4A60-B412-D91EE1343CD3}"/>
              </a:ext>
            </a:extLst>
          </p:cNvPr>
          <p:cNvSpPr txBox="1"/>
          <p:nvPr/>
        </p:nvSpPr>
        <p:spPr>
          <a:xfrm>
            <a:off x="1315615" y="2388460"/>
            <a:ext cx="2332654" cy="261610"/>
          </a:xfrm>
          <a:prstGeom prst="rect">
            <a:avLst/>
          </a:prstGeom>
          <a:noFill/>
        </p:spPr>
        <p:txBody>
          <a:bodyPr wrap="square" rtlCol="0" anchor="ctr">
            <a:spAutoFit/>
          </a:bodyPr>
          <a:lstStyle/>
          <a:p>
            <a:pPr algn="ctr"/>
            <a:r>
              <a:rPr lang="lt-LT" sz="1100" dirty="0"/>
              <a:t>Dalyvaudamas rinkimuose</a:t>
            </a:r>
          </a:p>
        </p:txBody>
      </p:sp>
      <p:sp>
        <p:nvSpPr>
          <p:cNvPr id="15" name="Rectangle 14">
            <a:extLst>
              <a:ext uri="{FF2B5EF4-FFF2-40B4-BE49-F238E27FC236}">
                <a16:creationId xmlns:a16="http://schemas.microsoft.com/office/drawing/2014/main" id="{693F30BE-B704-4371-9A87-F5BAED768052}"/>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1164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2539493435"/>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B57A58A-BE1F-46F1-9029-5D95D7904A75}"/>
              </a:ext>
            </a:extLst>
          </p:cNvPr>
          <p:cNvSpPr txBox="1"/>
          <p:nvPr/>
        </p:nvSpPr>
        <p:spPr>
          <a:xfrm>
            <a:off x="1315615" y="2219183"/>
            <a:ext cx="2332654" cy="600164"/>
          </a:xfrm>
          <a:prstGeom prst="rect">
            <a:avLst/>
          </a:prstGeom>
          <a:noFill/>
        </p:spPr>
        <p:txBody>
          <a:bodyPr wrap="square" rtlCol="0">
            <a:spAutoFit/>
          </a:bodyPr>
          <a:lstStyle/>
          <a:p>
            <a:pPr algn="ctr"/>
            <a:r>
              <a:rPr lang="pt-BR" sz="1100" dirty="0"/>
              <a:t>Dalyvaudamas / savanoriaudamas vietos bendruomenių ir kitų NVO veiklose</a:t>
            </a:r>
            <a:endParaRPr lang="lt-LT" sz="1100" dirty="0"/>
          </a:p>
        </p:txBody>
      </p:sp>
      <p:sp>
        <p:nvSpPr>
          <p:cNvPr id="8" name="Rectangle 7">
            <a:extLst>
              <a:ext uri="{FF2B5EF4-FFF2-40B4-BE49-F238E27FC236}">
                <a16:creationId xmlns:a16="http://schemas.microsoft.com/office/drawing/2014/main" id="{94F8D86B-C5FB-41EB-90FE-3E50B3ECFFF8}"/>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959D123A-4619-437B-93DB-5E43543C4DAD}"/>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655236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1846351873"/>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810F76E-B58C-4747-BCB0-5E56199EA201}"/>
              </a:ext>
            </a:extLst>
          </p:cNvPr>
          <p:cNvSpPr txBox="1"/>
          <p:nvPr/>
        </p:nvSpPr>
        <p:spPr>
          <a:xfrm>
            <a:off x="1315615" y="2219183"/>
            <a:ext cx="2332654" cy="600164"/>
          </a:xfrm>
          <a:prstGeom prst="rect">
            <a:avLst/>
          </a:prstGeom>
          <a:noFill/>
        </p:spPr>
        <p:txBody>
          <a:bodyPr wrap="square" rtlCol="0">
            <a:spAutoFit/>
          </a:bodyPr>
          <a:lstStyle/>
          <a:p>
            <a:pPr algn="ctr"/>
            <a:r>
              <a:rPr lang="lt-LT" sz="1100" dirty="0"/>
              <a:t>Dalyvaudamas labdaros renginiuose, aukojant įvairių paramos / labdaros akcijų metu</a:t>
            </a:r>
          </a:p>
        </p:txBody>
      </p:sp>
      <p:sp>
        <p:nvSpPr>
          <p:cNvPr id="8" name="Rectangle 7">
            <a:extLst>
              <a:ext uri="{FF2B5EF4-FFF2-40B4-BE49-F238E27FC236}">
                <a16:creationId xmlns:a16="http://schemas.microsoft.com/office/drawing/2014/main" id="{1B1109BC-59CB-49C0-BF43-D4EC1BABB0A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5D1BC474-47A3-49F5-B78E-B7426FF807CB}"/>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4037557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A71E29-EF99-4266-86CB-569FA9277A80}"/>
              </a:ext>
            </a:extLst>
          </p:cNvPr>
          <p:cNvSpPr txBox="1"/>
          <p:nvPr/>
        </p:nvSpPr>
        <p:spPr>
          <a:xfrm>
            <a:off x="1315615" y="2135208"/>
            <a:ext cx="2332654" cy="769441"/>
          </a:xfrm>
          <a:prstGeom prst="rect">
            <a:avLst/>
          </a:prstGeom>
          <a:noFill/>
        </p:spPr>
        <p:txBody>
          <a:bodyPr wrap="square" rtlCol="0">
            <a:spAutoFit/>
          </a:bodyPr>
          <a:lstStyle/>
          <a:p>
            <a:pPr algn="ctr"/>
            <a:r>
              <a:rPr lang="lt-LT" sz="1100" dirty="0"/>
              <a:t>Kreipdamasis į savivaldybės Jaunimo reikalų koordinatorių ir (ar) Jaunimo reikalų tarybą aktualiais klausimais</a:t>
            </a:r>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2977741852"/>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75243673-B7D0-421A-9D4E-97314F3D38A7}"/>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Content Placeholder 2">
            <a:extLst>
              <a:ext uri="{FF2B5EF4-FFF2-40B4-BE49-F238E27FC236}">
                <a16:creationId xmlns:a16="http://schemas.microsoft.com/office/drawing/2014/main" id="{465BA940-305F-4D11-9E38-34B9DF2804E9}"/>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33711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572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Teiginiui dažniau visiškai pritaria 19-29 m. apklaustieji (</a:t>
            </a:r>
            <a:r>
              <a:rPr lang="lt-LT" dirty="0" err="1"/>
              <a:t>Pearsono</a:t>
            </a:r>
            <a:r>
              <a:rPr lang="lt-LT" dirty="0"/>
              <a:t> </a:t>
            </a:r>
            <a:r>
              <a:rPr lang="el-GR" dirty="0"/>
              <a:t>χ2 </a:t>
            </a:r>
            <a:r>
              <a:rPr lang="lt-LT" dirty="0"/>
              <a:t>testo p&lt;0,05). </a:t>
            </a: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122244756"/>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CB59E4C-0F24-4D89-8D40-E35691767DA5}"/>
              </a:ext>
            </a:extLst>
          </p:cNvPr>
          <p:cNvSpPr txBox="1"/>
          <p:nvPr/>
        </p:nvSpPr>
        <p:spPr>
          <a:xfrm>
            <a:off x="1315615" y="2135208"/>
            <a:ext cx="2332654" cy="769441"/>
          </a:xfrm>
          <a:prstGeom prst="rect">
            <a:avLst/>
          </a:prstGeom>
          <a:noFill/>
        </p:spPr>
        <p:txBody>
          <a:bodyPr wrap="square" rtlCol="0">
            <a:spAutoFit/>
          </a:bodyPr>
          <a:lstStyle/>
          <a:p>
            <a:pPr algn="ctr"/>
            <a:r>
              <a:rPr lang="lt-LT" sz="1100" dirty="0"/>
              <a:t>Dalyvaudamas pilietinėse akcijose, protestuose, demonstracijose ir panašiose veiklose, pasirašant peticijas</a:t>
            </a:r>
          </a:p>
        </p:txBody>
      </p:sp>
      <p:sp>
        <p:nvSpPr>
          <p:cNvPr id="8" name="Rectangle 7">
            <a:extLst>
              <a:ext uri="{FF2B5EF4-FFF2-40B4-BE49-F238E27FC236}">
                <a16:creationId xmlns:a16="http://schemas.microsoft.com/office/drawing/2014/main" id="{5AD595EC-506F-42B9-87AD-C61B0E560517}"/>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2992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8" name="Content Placeholder 13">
            <a:extLst>
              <a:ext uri="{FF2B5EF4-FFF2-40B4-BE49-F238E27FC236}">
                <a16:creationId xmlns:a16="http://schemas.microsoft.com/office/drawing/2014/main" id="{0D7584D7-ED45-4635-B639-F3A9F99BF787}"/>
              </a:ext>
            </a:extLst>
          </p:cNvPr>
          <p:cNvGraphicFramePr>
            <a:graphicFrameLocks/>
          </p:cNvGraphicFramePr>
          <p:nvPr>
            <p:extLst>
              <p:ext uri="{D42A27DB-BD31-4B8C-83A1-F6EECF244321}">
                <p14:modId xmlns:p14="http://schemas.microsoft.com/office/powerpoint/2010/main" val="2008093152"/>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972E7DE-C7AD-4DEC-85C8-01FD84422A0B}"/>
              </a:ext>
            </a:extLst>
          </p:cNvPr>
          <p:cNvSpPr txBox="1"/>
          <p:nvPr/>
        </p:nvSpPr>
        <p:spPr>
          <a:xfrm>
            <a:off x="1315615" y="2297508"/>
            <a:ext cx="2332654" cy="430887"/>
          </a:xfrm>
          <a:prstGeom prst="rect">
            <a:avLst/>
          </a:prstGeom>
          <a:noFill/>
        </p:spPr>
        <p:txBody>
          <a:bodyPr wrap="square" rtlCol="0">
            <a:spAutoFit/>
          </a:bodyPr>
          <a:lstStyle/>
          <a:p>
            <a:pPr algn="ctr"/>
            <a:r>
              <a:rPr lang="lt-LT" sz="1100" dirty="0"/>
              <a:t>Dalyvaudamas neformalių grupių ir ar judėjimų veiklose</a:t>
            </a:r>
          </a:p>
        </p:txBody>
      </p:sp>
      <p:sp>
        <p:nvSpPr>
          <p:cNvPr id="9" name="Rectangle 8">
            <a:extLst>
              <a:ext uri="{FF2B5EF4-FFF2-40B4-BE49-F238E27FC236}">
                <a16:creationId xmlns:a16="http://schemas.microsoft.com/office/drawing/2014/main" id="{105C0288-3BCE-4E01-ADB6-A7AEBA6EBF79}"/>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Content Placeholder 2">
            <a:extLst>
              <a:ext uri="{FF2B5EF4-FFF2-40B4-BE49-F238E27FC236}">
                <a16:creationId xmlns:a16="http://schemas.microsoft.com/office/drawing/2014/main" id="{754D4D5D-1D19-4BBB-8B50-126EFA6E5E1C}"/>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273018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959147024"/>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8538E9A-DE98-44AD-9D03-0F97F2CAB429}"/>
              </a:ext>
            </a:extLst>
          </p:cNvPr>
          <p:cNvSpPr txBox="1"/>
          <p:nvPr/>
        </p:nvSpPr>
        <p:spPr>
          <a:xfrm>
            <a:off x="1315614" y="2135208"/>
            <a:ext cx="2410811" cy="1107996"/>
          </a:xfrm>
          <a:prstGeom prst="rect">
            <a:avLst/>
          </a:prstGeom>
          <a:noFill/>
        </p:spPr>
        <p:txBody>
          <a:bodyPr wrap="square" rtlCol="0">
            <a:spAutoFit/>
          </a:bodyPr>
          <a:lstStyle/>
          <a:p>
            <a:pPr algn="ctr"/>
            <a:r>
              <a:rPr lang="lt-LT" sz="1100" dirty="0"/>
              <a:t>Išsakydamas savo poziciją, dalindamasis informacija socialiniuose tinkluose (Instagram, Facebook, </a:t>
            </a:r>
            <a:r>
              <a:rPr lang="lt-LT" sz="1100" dirty="0" err="1"/>
              <a:t>TikTok</a:t>
            </a:r>
            <a:r>
              <a:rPr lang="lt-LT" sz="1100" dirty="0"/>
              <a:t> ir kt..), dalyvaudamas virtualiose diskusijose ir t.t.)</a:t>
            </a:r>
          </a:p>
        </p:txBody>
      </p:sp>
      <p:sp>
        <p:nvSpPr>
          <p:cNvPr id="8" name="Rectangle 7">
            <a:extLst>
              <a:ext uri="{FF2B5EF4-FFF2-40B4-BE49-F238E27FC236}">
                <a16:creationId xmlns:a16="http://schemas.microsoft.com/office/drawing/2014/main" id="{A1005095-B0E7-455C-8AE8-586C7FD46C82}"/>
              </a:ext>
            </a:extLst>
          </p:cNvPr>
          <p:cNvSpPr/>
          <p:nvPr/>
        </p:nvSpPr>
        <p:spPr>
          <a:xfrm>
            <a:off x="1315615" y="2146041"/>
            <a:ext cx="2332654" cy="109716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44541498-C97F-4172-8A3D-FF0CBE464D84}"/>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825339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Su teiginiu dažniau sutinka / visiškai sutinka moterys (</a:t>
            </a:r>
            <a:r>
              <a:rPr lang="lt-LT" dirty="0" err="1"/>
              <a:t>Pearsono</a:t>
            </a:r>
            <a:r>
              <a:rPr lang="lt-LT" dirty="0"/>
              <a:t> </a:t>
            </a:r>
            <a:r>
              <a:rPr lang="el-GR" dirty="0"/>
              <a:t>χ2 </a:t>
            </a:r>
            <a:r>
              <a:rPr lang="lt-LT" dirty="0"/>
              <a:t>testo p&lt;0,001) ir 19-29 m. respondentai (</a:t>
            </a:r>
            <a:r>
              <a:rPr lang="lt-LT" dirty="0" err="1"/>
              <a:t>Pearsono</a:t>
            </a:r>
            <a:r>
              <a:rPr lang="lt-LT" dirty="0"/>
              <a:t> </a:t>
            </a:r>
            <a:r>
              <a:rPr lang="el-GR" dirty="0"/>
              <a:t>χ2 </a:t>
            </a:r>
            <a:r>
              <a:rPr lang="lt-LT" dirty="0"/>
              <a:t>testo p&lt;0,001). </a:t>
            </a: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2710063623"/>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295FCC7-C178-4476-A7E7-6764AD129593}"/>
              </a:ext>
            </a:extLst>
          </p:cNvPr>
          <p:cNvSpPr txBox="1"/>
          <p:nvPr/>
        </p:nvSpPr>
        <p:spPr>
          <a:xfrm>
            <a:off x="1315615" y="2297508"/>
            <a:ext cx="2332654" cy="430887"/>
          </a:xfrm>
          <a:prstGeom prst="rect">
            <a:avLst/>
          </a:prstGeom>
          <a:noFill/>
        </p:spPr>
        <p:txBody>
          <a:bodyPr wrap="square" rtlCol="0">
            <a:spAutoFit/>
          </a:bodyPr>
          <a:lstStyle/>
          <a:p>
            <a:pPr algn="ctr"/>
            <a:r>
              <a:rPr lang="lt-LT" sz="1100" dirty="0"/>
              <a:t>Dalyvaudamas politinės partijos / organizacijos veikloje</a:t>
            </a:r>
          </a:p>
        </p:txBody>
      </p:sp>
      <p:sp>
        <p:nvSpPr>
          <p:cNvPr id="8" name="Rectangle 7">
            <a:extLst>
              <a:ext uri="{FF2B5EF4-FFF2-40B4-BE49-F238E27FC236}">
                <a16:creationId xmlns:a16="http://schemas.microsoft.com/office/drawing/2014/main" id="{A60E5B42-1E6E-4AC4-A754-A185E23B2C6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96384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Kaip manote, kokiais būdais jaunimas gali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BŪDAI JAUNIMUI DALYVAUTI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4137251933"/>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F27CD1E-BEA4-44D0-B721-7A24117B4C0E}"/>
              </a:ext>
            </a:extLst>
          </p:cNvPr>
          <p:cNvSpPr txBox="1"/>
          <p:nvPr/>
        </p:nvSpPr>
        <p:spPr>
          <a:xfrm>
            <a:off x="1315615" y="2297508"/>
            <a:ext cx="2332654" cy="430887"/>
          </a:xfrm>
          <a:prstGeom prst="rect">
            <a:avLst/>
          </a:prstGeom>
          <a:noFill/>
        </p:spPr>
        <p:txBody>
          <a:bodyPr wrap="square" rtlCol="0">
            <a:spAutoFit/>
          </a:bodyPr>
          <a:lstStyle/>
          <a:p>
            <a:pPr algn="ctr"/>
            <a:r>
              <a:rPr lang="lt-LT" sz="1100" dirty="0"/>
              <a:t>Dalyvaudamas / savanoriaudamas religinių bendruomenių veiklose</a:t>
            </a:r>
          </a:p>
        </p:txBody>
      </p:sp>
      <p:sp>
        <p:nvSpPr>
          <p:cNvPr id="8" name="Rectangle 7">
            <a:extLst>
              <a:ext uri="{FF2B5EF4-FFF2-40B4-BE49-F238E27FC236}">
                <a16:creationId xmlns:a16="http://schemas.microsoft.com/office/drawing/2014/main" id="{FAE9A7A8-6EDA-4133-B465-490BA35A4369}"/>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419A3E7D-2DEF-4D29-BC61-0BF61610C6C9}"/>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464834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pilietinio</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dalyvavimo</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samprata</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accent2"/>
                </a:solidFill>
                <a:latin typeface="Microsoft YaHei UI Light" panose="020B0502040204020203" pitchFamily="34" charset="-122"/>
                <a:ea typeface="Microsoft YaHei UI Light" panose="020B0502040204020203" pitchFamily="34" charset="-122"/>
              </a:rPr>
              <a:t>jaunimo</a:t>
            </a:r>
            <a:r>
              <a:rPr lang="en-US" sz="2400" b="1" dirty="0">
                <a:solidFill>
                  <a:schemeClr val="accent2"/>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accent2"/>
                </a:solidFill>
                <a:latin typeface="Microsoft YaHei UI Light" panose="020B0502040204020203" pitchFamily="34" charset="-122"/>
                <a:ea typeface="Microsoft YaHei UI Light" panose="020B0502040204020203" pitchFamily="34" charset="-122"/>
              </a:rPr>
              <a:t>aktyvumas</a:t>
            </a:r>
            <a:r>
              <a:rPr lang="en-US" sz="2400" b="1" dirty="0">
                <a:solidFill>
                  <a:schemeClr val="accent2"/>
                </a:solidFill>
                <a:latin typeface="Microsoft YaHei UI Light" panose="020B0502040204020203" pitchFamily="34" charset="-122"/>
                <a:ea typeface="Microsoft YaHei UI Light" panose="020B0502040204020203" pitchFamily="34" charset="-122"/>
              </a:rPr>
              <a:t>. </a:t>
            </a:r>
            <a:r>
              <a:rPr lang="lt-LT" sz="2400" b="1" dirty="0">
                <a:solidFill>
                  <a:schemeClr val="bg1">
                    <a:lumMod val="65000"/>
                  </a:schemeClr>
                </a:solidFill>
                <a:latin typeface="Microsoft YaHei UI Light" panose="020B0502040204020203" pitchFamily="34" charset="-122"/>
                <a:ea typeface="Microsoft YaHei UI Light" panose="020B0502040204020203" pitchFamily="34" charset="-122"/>
              </a:rPr>
              <a:t>savivaldybės lygmeniu jaunimo interesus atstovaujančių subjektų vertinimas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informacijos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apie</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galimybes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sklaida</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dalyvavimą</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skatinantys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ribojantys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veiksniai</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a:t>
            </a:r>
            <a:endPar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pic>
        <p:nvPicPr>
          <p:cNvPr id="4" name="Picture 3">
            <a:extLst>
              <a:ext uri="{FF2B5EF4-FFF2-40B4-BE49-F238E27FC236}">
                <a16:creationId xmlns:a16="http://schemas.microsoft.com/office/drawing/2014/main" id="{2444863A-9E13-461F-AB45-F9E685903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464980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3">
            <a:extLst>
              <a:ext uri="{FF2B5EF4-FFF2-40B4-BE49-F238E27FC236}">
                <a16:creationId xmlns:a16="http://schemas.microsoft.com/office/drawing/2014/main" id="{5CCF475F-54AA-4ECB-931F-89D22EC51E45}"/>
              </a:ext>
            </a:extLst>
          </p:cNvPr>
          <p:cNvGraphicFramePr>
            <a:graphicFrameLocks/>
          </p:cNvGraphicFramePr>
          <p:nvPr>
            <p:extLst>
              <p:ext uri="{D42A27DB-BD31-4B8C-83A1-F6EECF244321}">
                <p14:modId xmlns:p14="http://schemas.microsoft.com/office/powerpoint/2010/main" val="3218589331"/>
              </p:ext>
            </p:extLst>
          </p:nvPr>
        </p:nvGraphicFramePr>
        <p:xfrm>
          <a:off x="662429" y="2007568"/>
          <a:ext cx="8062471" cy="4130936"/>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p:txBody>
          <a:bodyPr/>
          <a:lstStyle/>
          <a:p>
            <a:r>
              <a:rPr lang="lt-LT" dirty="0"/>
              <a:t>Sporto klubo veikloje dažniau dalyvavo vyrai (</a:t>
            </a:r>
            <a:r>
              <a:rPr lang="lt-LT" dirty="0" err="1"/>
              <a:t>Pearsono</a:t>
            </a:r>
            <a:r>
              <a:rPr lang="lt-LT" dirty="0"/>
              <a:t> </a:t>
            </a:r>
            <a:r>
              <a:rPr lang="el-GR" dirty="0"/>
              <a:t>χ2 </a:t>
            </a:r>
            <a:r>
              <a:rPr lang="lt-LT" dirty="0"/>
              <a:t>testo p&lt;0,05).</a:t>
            </a:r>
          </a:p>
          <a:p>
            <a:r>
              <a:rPr lang="lt-LT" dirty="0"/>
              <a:t>Vietos organizacijos, kurios tikslas gerinti vietos bendruomenę – kaimo vietovių gyventojai (</a:t>
            </a:r>
            <a:r>
              <a:rPr lang="lt-LT" dirty="0" err="1"/>
              <a:t>Pearsono</a:t>
            </a:r>
            <a:r>
              <a:rPr lang="lt-LT" dirty="0"/>
              <a:t> </a:t>
            </a:r>
            <a:r>
              <a:rPr lang="el-GR" dirty="0"/>
              <a:t>χ2 </a:t>
            </a:r>
            <a:r>
              <a:rPr lang="lt-LT" dirty="0"/>
              <a:t>testo p&lt;0,01).</a:t>
            </a:r>
          </a:p>
          <a:p>
            <a:r>
              <a:rPr lang="lt-LT" dirty="0"/>
              <a:t>Jaunimo klubo, laisvalaikio klubo ar kitos panašios organizacijos veikloje – 14-24 m. apklaustieji (</a:t>
            </a:r>
            <a:r>
              <a:rPr lang="lt-LT" dirty="0" err="1"/>
              <a:t>Pearsono</a:t>
            </a:r>
            <a:r>
              <a:rPr lang="lt-LT" dirty="0"/>
              <a:t> </a:t>
            </a:r>
            <a:r>
              <a:rPr lang="el-GR" dirty="0"/>
              <a:t>χ2 </a:t>
            </a:r>
            <a:r>
              <a:rPr lang="lt-LT" dirty="0"/>
              <a:t>testo p&lt;0,01).</a:t>
            </a:r>
          </a:p>
          <a:p>
            <a:r>
              <a:rPr lang="lt-LT" dirty="0"/>
              <a:t>19-29 m. apklaustieji (</a:t>
            </a:r>
            <a:r>
              <a:rPr lang="lt-LT" dirty="0" err="1"/>
              <a:t>Pearsono</a:t>
            </a:r>
            <a:r>
              <a:rPr lang="lt-LT" dirty="0"/>
              <a:t> </a:t>
            </a:r>
            <a:r>
              <a:rPr lang="el-GR" dirty="0"/>
              <a:t>χ2 </a:t>
            </a:r>
            <a:r>
              <a:rPr lang="lt-LT" dirty="0"/>
              <a:t>testo p&lt;0,01) dažniau teigė, kad jokioje organizacinėje veikloje nedalyvavo.</a:t>
            </a:r>
            <a:endParaRPr lang="en-US"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5462" y="1262439"/>
            <a:ext cx="9736580" cy="293639"/>
          </a:xfrm>
        </p:spPr>
        <p:txBody>
          <a:bodyPr/>
          <a:lstStyle/>
          <a:p>
            <a:r>
              <a:rPr lang="lt-LT" dirty="0"/>
              <a:t>Ar per pastaruosius 12 mėn. dalyvavote kurioje nors iš išvardytų organizacijų veiklų? </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9730107" cy="854497"/>
          </a:xfrm>
        </p:spPr>
        <p:txBody>
          <a:bodyPr>
            <a:normAutofit/>
          </a:bodyPr>
          <a:lstStyle/>
          <a:p>
            <a:r>
              <a:rPr lang="lt-LT" sz="2800" dirty="0">
                <a:solidFill>
                  <a:schemeClr val="accent2">
                    <a:lumMod val="75000"/>
                  </a:schemeClr>
                </a:solidFill>
              </a:rPr>
              <a:t>DALYVAVIMAS ORGANIZACINĖSE VEIKLOSE (PROC.)</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8" name="TextBox 7">
            <a:extLst>
              <a:ext uri="{FF2B5EF4-FFF2-40B4-BE49-F238E27FC236}">
                <a16:creationId xmlns:a16="http://schemas.microsoft.com/office/drawing/2014/main" id="{A8A14C41-573B-463B-A3DF-55148AF2267A}"/>
              </a:ext>
            </a:extLst>
          </p:cNvPr>
          <p:cNvSpPr txBox="1">
            <a:spLocks noChangeArrowheads="1"/>
          </p:cNvSpPr>
          <p:nvPr/>
        </p:nvSpPr>
        <p:spPr bwMode="auto">
          <a:xfrm>
            <a:off x="1231569" y="6374827"/>
            <a:ext cx="3223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a:t>
            </a:r>
            <a:r>
              <a:rPr lang="en-US" altLang="lt-LT" sz="1000" i="1" dirty="0">
                <a:solidFill>
                  <a:srgbClr val="595959"/>
                </a:solidFill>
                <a:latin typeface="+mn-lt"/>
              </a:rPr>
              <a:t>G</a:t>
            </a:r>
            <a:r>
              <a:rPr lang="lt-LT" altLang="lt-LT" sz="1000" i="1" dirty="0">
                <a:solidFill>
                  <a:srgbClr val="595959"/>
                </a:solidFill>
                <a:latin typeface="+mn-lt"/>
              </a:rPr>
              <a:t>alimi keli atsakymai; suma viršija 100 proc.</a:t>
            </a:r>
          </a:p>
        </p:txBody>
      </p:sp>
    </p:spTree>
    <p:extLst>
      <p:ext uri="{BB962C8B-B14F-4D97-AF65-F5344CB8AC3E}">
        <p14:creationId xmlns:p14="http://schemas.microsoft.com/office/powerpoint/2010/main" val="1155206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236499899"/>
              </p:ext>
            </p:extLst>
          </p:nvPr>
        </p:nvGraphicFramePr>
        <p:xfrm>
          <a:off x="0" y="2006450"/>
          <a:ext cx="10235681" cy="422639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9983755" y="2325083"/>
            <a:ext cx="2127381" cy="1033937"/>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Atsižvelgiant į </a:t>
            </a:r>
            <a:r>
              <a:rPr lang="lt-LT" b="1" dirty="0"/>
              <a:t>išvestinį teiginių vertinimo rodiklį</a:t>
            </a:r>
            <a:r>
              <a:rPr lang="lt-LT" dirty="0"/>
              <a:t>, 13 procentų apklaustųjų dalyvauja visose įmanomose pilietinėse veiklose (dalyvauja visada / labai dažnai / kartais). </a:t>
            </a:r>
            <a:endParaRPr lang="en-US" dirty="0"/>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r>
              <a:rPr lang="lt-LT" sz="2800" dirty="0">
                <a:solidFill>
                  <a:schemeClr val="accent2">
                    <a:lumMod val="75000"/>
                  </a:schemeClr>
                </a:solidFill>
              </a:rPr>
              <a:t> - I</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8B0B8AD4-93CD-47AE-8FBD-41712BA0E0F2}"/>
              </a:ext>
            </a:extLst>
          </p:cNvPr>
          <p:cNvSpPr txBox="1">
            <a:spLocks noChangeArrowheads="1"/>
          </p:cNvSpPr>
          <p:nvPr/>
        </p:nvSpPr>
        <p:spPr bwMode="auto">
          <a:xfrm>
            <a:off x="1231569" y="6275319"/>
            <a:ext cx="66807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(2) Klausimas užduodamas tik 19 m. ir vyresniems respondentams (N</a:t>
            </a:r>
            <a:r>
              <a:rPr lang="en-US" altLang="lt-LT" sz="1000" i="1" dirty="0">
                <a:solidFill>
                  <a:srgbClr val="595959"/>
                </a:solidFill>
                <a:latin typeface="+mn-lt"/>
              </a:rPr>
              <a:t>=811)</a:t>
            </a:r>
            <a:endParaRPr lang="lt-LT" altLang="lt-LT" sz="1000" i="1" dirty="0">
              <a:solidFill>
                <a:srgbClr val="595959"/>
              </a:solidFill>
              <a:latin typeface="+mn-lt"/>
            </a:endParaRPr>
          </a:p>
          <a:p>
            <a:pPr eaLnBrk="1" hangingPunct="1">
              <a:spcBef>
                <a:spcPct val="0"/>
              </a:spcBef>
              <a:buClrTx/>
              <a:buFontTx/>
              <a:buNone/>
            </a:pPr>
            <a:r>
              <a:rPr lang="lt-LT" altLang="lt-LT" sz="1000" i="1" dirty="0">
                <a:solidFill>
                  <a:srgbClr val="595959"/>
                </a:solidFill>
                <a:latin typeface="+mn-lt"/>
              </a:rPr>
              <a:t>(3) Klausimas užduodamas tik respondentams, kurie mokosi bendrojo ugdymo mokykloje</a:t>
            </a:r>
            <a:r>
              <a:rPr lang="en-US" altLang="lt-LT" sz="1000" i="1" dirty="0">
                <a:solidFill>
                  <a:srgbClr val="595959"/>
                </a:solidFill>
                <a:latin typeface="+mn-lt"/>
              </a:rPr>
              <a:t> (N=374)</a:t>
            </a:r>
            <a:endParaRPr lang="lt-LT" altLang="lt-LT" sz="1000" i="1" dirty="0">
              <a:solidFill>
                <a:srgbClr val="595959"/>
              </a:solidFill>
              <a:latin typeface="+mn-lt"/>
            </a:endParaRPr>
          </a:p>
          <a:p>
            <a:pPr eaLnBrk="1" hangingPunct="1">
              <a:spcBef>
                <a:spcPct val="0"/>
              </a:spcBef>
              <a:buClrTx/>
              <a:buFontTx/>
              <a:buNone/>
            </a:pPr>
            <a:r>
              <a:rPr lang="lt-LT" altLang="lt-LT" sz="1000" i="1" dirty="0">
                <a:solidFill>
                  <a:srgbClr val="595959"/>
                </a:solidFill>
                <a:latin typeface="+mn-lt"/>
              </a:rPr>
              <a:t>(4) Klausimas užduodamas tik respondentams, kurie studijuoja</a:t>
            </a:r>
            <a:r>
              <a:rPr lang="en-US" altLang="lt-LT" sz="1000" i="1" dirty="0">
                <a:solidFill>
                  <a:srgbClr val="595959"/>
                </a:solidFill>
                <a:latin typeface="+mn-lt"/>
              </a:rPr>
              <a:t> (N=267)</a:t>
            </a:r>
            <a:endParaRPr lang="lt-LT" altLang="lt-LT" sz="1000" i="1" dirty="0">
              <a:solidFill>
                <a:srgbClr val="595959"/>
              </a:solidFill>
              <a:latin typeface="+mn-lt"/>
            </a:endParaRPr>
          </a:p>
        </p:txBody>
      </p:sp>
    </p:spTree>
    <p:extLst>
      <p:ext uri="{BB962C8B-B14F-4D97-AF65-F5344CB8AC3E}">
        <p14:creationId xmlns:p14="http://schemas.microsoft.com/office/powerpoint/2010/main" val="3079108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941461971"/>
              </p:ext>
            </p:extLst>
          </p:nvPr>
        </p:nvGraphicFramePr>
        <p:xfrm>
          <a:off x="0" y="2006450"/>
          <a:ext cx="10235681" cy="422639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10049070" y="2342864"/>
            <a:ext cx="2062066" cy="854497"/>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Tekstas</a:t>
            </a:r>
            <a:endParaRPr lang="en-US" dirty="0"/>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r>
              <a:rPr lang="lt-LT" sz="2800" dirty="0">
                <a:solidFill>
                  <a:schemeClr val="accent2">
                    <a:lumMod val="75000"/>
                  </a:schemeClr>
                </a:solidFill>
              </a:rPr>
              <a:t> - II</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FAE607CB-5572-4FC1-A955-C333E5BC36AF}"/>
              </a:ext>
            </a:extLst>
          </p:cNvPr>
          <p:cNvSpPr txBox="1">
            <a:spLocks noChangeArrowheads="1"/>
          </p:cNvSpPr>
          <p:nvPr/>
        </p:nvSpPr>
        <p:spPr bwMode="auto">
          <a:xfrm>
            <a:off x="1231568" y="6374827"/>
            <a:ext cx="45347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(5) Klausimas užduodamas tik respondentams, kurie dirba</a:t>
            </a:r>
            <a:r>
              <a:rPr lang="en-US" altLang="lt-LT" sz="1000" i="1" dirty="0">
                <a:solidFill>
                  <a:srgbClr val="595959"/>
                </a:solidFill>
                <a:latin typeface="+mn-lt"/>
              </a:rPr>
              <a:t> (N=430)</a:t>
            </a:r>
            <a:endParaRPr lang="lt-LT" altLang="lt-LT" sz="1000" i="1" dirty="0">
              <a:solidFill>
                <a:srgbClr val="595959"/>
              </a:solidFill>
              <a:latin typeface="+mn-lt"/>
            </a:endParaRPr>
          </a:p>
        </p:txBody>
      </p:sp>
    </p:spTree>
    <p:extLst>
      <p:ext uri="{BB962C8B-B14F-4D97-AF65-F5344CB8AC3E}">
        <p14:creationId xmlns:p14="http://schemas.microsoft.com/office/powerpoint/2010/main" val="4123931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8" y="1745959"/>
            <a:ext cx="3517713" cy="415498"/>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N=811*</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 m. ir vyresni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Labai dažnai / visada dalyvaujantys prezidento rinkimuose dažniau nurodė 25-29 m. respondentai (</a:t>
            </a:r>
            <a:r>
              <a:rPr lang="lt-LT" dirty="0" err="1"/>
              <a:t>Pearsono</a:t>
            </a:r>
            <a:r>
              <a:rPr lang="lt-LT" dirty="0"/>
              <a:t> </a:t>
            </a:r>
            <a:r>
              <a:rPr lang="el-GR" dirty="0"/>
              <a:t>χ2 </a:t>
            </a:r>
            <a:r>
              <a:rPr lang="lt-LT" dirty="0"/>
              <a:t>testo p&lt;0,01).</a:t>
            </a:r>
          </a:p>
        </p:txBody>
      </p:sp>
      <p:graphicFrame>
        <p:nvGraphicFramePr>
          <p:cNvPr id="11" name="Content Placeholder 13">
            <a:extLst>
              <a:ext uri="{FF2B5EF4-FFF2-40B4-BE49-F238E27FC236}">
                <a16:creationId xmlns:a16="http://schemas.microsoft.com/office/drawing/2014/main" id="{2192DC21-53F1-4966-85CD-771FBA5E4AF8}"/>
              </a:ext>
            </a:extLst>
          </p:cNvPr>
          <p:cNvGraphicFramePr>
            <a:graphicFrameLocks/>
          </p:cNvGraphicFramePr>
          <p:nvPr>
            <p:extLst>
              <p:ext uri="{D42A27DB-BD31-4B8C-83A1-F6EECF244321}">
                <p14:modId xmlns:p14="http://schemas.microsoft.com/office/powerpoint/2010/main" val="1604504394"/>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Prezidento rinkimuose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1105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a:xfrm>
            <a:off x="1230947" y="140860"/>
            <a:ext cx="9730107" cy="1151703"/>
          </a:xfrm>
        </p:spPr>
        <p:txBody>
          <a:bodyPr>
            <a:normAutofit/>
          </a:bodyPr>
          <a:lstStyle/>
          <a:p>
            <a:pPr algn="ctr"/>
            <a:r>
              <a:rPr lang="lt-LT" sz="3600" dirty="0">
                <a:solidFill>
                  <a:schemeClr val="accent2">
                    <a:lumMod val="75000"/>
                  </a:schemeClr>
                </a:solidFill>
              </a:rPr>
              <a:t>TYRIMO METODIKA</a:t>
            </a:r>
          </a:p>
        </p:txBody>
      </p:sp>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grpSp>
        <p:nvGrpSpPr>
          <p:cNvPr id="14" name="Group 13">
            <a:extLst>
              <a:ext uri="{FF2B5EF4-FFF2-40B4-BE49-F238E27FC236}">
                <a16:creationId xmlns:a16="http://schemas.microsoft.com/office/drawing/2014/main" id="{BD3035DC-E60F-446B-9CBA-29348F039A7C}"/>
              </a:ext>
            </a:extLst>
          </p:cNvPr>
          <p:cNvGrpSpPr/>
          <p:nvPr/>
        </p:nvGrpSpPr>
        <p:grpSpPr>
          <a:xfrm>
            <a:off x="565677" y="1396863"/>
            <a:ext cx="11060645" cy="4510009"/>
            <a:chOff x="565677" y="1376045"/>
            <a:chExt cx="11060645" cy="4510009"/>
          </a:xfrm>
        </p:grpSpPr>
        <p:grpSp>
          <p:nvGrpSpPr>
            <p:cNvPr id="2" name="Group 1">
              <a:extLst>
                <a:ext uri="{FF2B5EF4-FFF2-40B4-BE49-F238E27FC236}">
                  <a16:creationId xmlns:a16="http://schemas.microsoft.com/office/drawing/2014/main" id="{D9DE2CF1-C3F5-46F2-8F57-46D9E4D66616}"/>
                </a:ext>
              </a:extLst>
            </p:cNvPr>
            <p:cNvGrpSpPr/>
            <p:nvPr/>
          </p:nvGrpSpPr>
          <p:grpSpPr>
            <a:xfrm>
              <a:off x="565679" y="1376045"/>
              <a:ext cx="11060643" cy="2136437"/>
              <a:chOff x="496948" y="1461106"/>
              <a:chExt cx="11060643" cy="2136437"/>
            </a:xfrm>
          </p:grpSpPr>
          <p:sp>
            <p:nvSpPr>
              <p:cNvPr id="32" name="Rectangle: Rounded Corners 31">
                <a:extLst>
                  <a:ext uri="{FF2B5EF4-FFF2-40B4-BE49-F238E27FC236}">
                    <a16:creationId xmlns:a16="http://schemas.microsoft.com/office/drawing/2014/main" id="{9BF1CEF7-4B4F-4E58-A769-93FB13BC99C7}"/>
                  </a:ext>
                </a:extLst>
              </p:cNvPr>
              <p:cNvSpPr/>
              <p:nvPr/>
            </p:nvSpPr>
            <p:spPr>
              <a:xfrm>
                <a:off x="496948"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Rounded Corners 41">
                <a:extLst>
                  <a:ext uri="{FF2B5EF4-FFF2-40B4-BE49-F238E27FC236}">
                    <a16:creationId xmlns:a16="http://schemas.microsoft.com/office/drawing/2014/main" id="{8F8E52E9-8BC6-4ED2-9961-31DA67F32847}"/>
                  </a:ext>
                </a:extLst>
              </p:cNvPr>
              <p:cNvSpPr/>
              <p:nvPr/>
            </p:nvSpPr>
            <p:spPr>
              <a:xfrm>
                <a:off x="3293311"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Rounded Corners 48">
                <a:extLst>
                  <a:ext uri="{FF2B5EF4-FFF2-40B4-BE49-F238E27FC236}">
                    <a16:creationId xmlns:a16="http://schemas.microsoft.com/office/drawing/2014/main" id="{9465D109-EFB6-42F2-BB47-B078D378F11F}"/>
                  </a:ext>
                </a:extLst>
              </p:cNvPr>
              <p:cNvSpPr/>
              <p:nvPr/>
            </p:nvSpPr>
            <p:spPr>
              <a:xfrm>
                <a:off x="6089674"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Rounded Corners 49">
                <a:extLst>
                  <a:ext uri="{FF2B5EF4-FFF2-40B4-BE49-F238E27FC236}">
                    <a16:creationId xmlns:a16="http://schemas.microsoft.com/office/drawing/2014/main" id="{D1C03969-32D5-4325-AEAF-9EA53E0336DB}"/>
                  </a:ext>
                </a:extLst>
              </p:cNvPr>
              <p:cNvSpPr/>
              <p:nvPr/>
            </p:nvSpPr>
            <p:spPr>
              <a:xfrm>
                <a:off x="8886037"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52" name="Group 51">
              <a:extLst>
                <a:ext uri="{FF2B5EF4-FFF2-40B4-BE49-F238E27FC236}">
                  <a16:creationId xmlns:a16="http://schemas.microsoft.com/office/drawing/2014/main" id="{BFE3F4EF-6621-46F9-A734-2E778A8EE54E}"/>
                </a:ext>
              </a:extLst>
            </p:cNvPr>
            <p:cNvGrpSpPr/>
            <p:nvPr/>
          </p:nvGrpSpPr>
          <p:grpSpPr>
            <a:xfrm>
              <a:off x="565677" y="3640779"/>
              <a:ext cx="11060643" cy="2245275"/>
              <a:chOff x="496948" y="1461106"/>
              <a:chExt cx="11060643" cy="2245275"/>
            </a:xfrm>
          </p:grpSpPr>
          <p:sp>
            <p:nvSpPr>
              <p:cNvPr id="55" name="Rectangle: Rounded Corners 54">
                <a:extLst>
                  <a:ext uri="{FF2B5EF4-FFF2-40B4-BE49-F238E27FC236}">
                    <a16:creationId xmlns:a16="http://schemas.microsoft.com/office/drawing/2014/main" id="{F4F38E79-2002-4375-94B9-BF34C3A9DC51}"/>
                  </a:ext>
                </a:extLst>
              </p:cNvPr>
              <p:cNvSpPr/>
              <p:nvPr/>
            </p:nvSpPr>
            <p:spPr>
              <a:xfrm>
                <a:off x="496948"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0" name="Rectangle: Rounded Corners 59">
                <a:extLst>
                  <a:ext uri="{FF2B5EF4-FFF2-40B4-BE49-F238E27FC236}">
                    <a16:creationId xmlns:a16="http://schemas.microsoft.com/office/drawing/2014/main" id="{527EEF7B-F712-47B6-909D-4F78C6E79D5B}"/>
                  </a:ext>
                </a:extLst>
              </p:cNvPr>
              <p:cNvSpPr/>
              <p:nvPr/>
            </p:nvSpPr>
            <p:spPr>
              <a:xfrm>
                <a:off x="3293311"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2" name="Rectangle: Rounded Corners 61">
                <a:extLst>
                  <a:ext uri="{FF2B5EF4-FFF2-40B4-BE49-F238E27FC236}">
                    <a16:creationId xmlns:a16="http://schemas.microsoft.com/office/drawing/2014/main" id="{83B27076-FA3D-4342-811E-C0793A0C0CB2}"/>
                  </a:ext>
                </a:extLst>
              </p:cNvPr>
              <p:cNvSpPr/>
              <p:nvPr/>
            </p:nvSpPr>
            <p:spPr>
              <a:xfrm>
                <a:off x="6089674"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4" name="Rectangle: Rounded Corners 63">
                <a:extLst>
                  <a:ext uri="{FF2B5EF4-FFF2-40B4-BE49-F238E27FC236}">
                    <a16:creationId xmlns:a16="http://schemas.microsoft.com/office/drawing/2014/main" id="{E35CAB93-3239-481F-9925-6B22E6EE7C16}"/>
                  </a:ext>
                </a:extLst>
              </p:cNvPr>
              <p:cNvSpPr/>
              <p:nvPr/>
            </p:nvSpPr>
            <p:spPr>
              <a:xfrm>
                <a:off x="8886037"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70" name="Group 69">
              <a:extLst>
                <a:ext uri="{FF2B5EF4-FFF2-40B4-BE49-F238E27FC236}">
                  <a16:creationId xmlns:a16="http://schemas.microsoft.com/office/drawing/2014/main" id="{08A801D5-CC84-4862-A41D-E01D2E0A2E6D}"/>
                </a:ext>
              </a:extLst>
            </p:cNvPr>
            <p:cNvGrpSpPr/>
            <p:nvPr/>
          </p:nvGrpSpPr>
          <p:grpSpPr>
            <a:xfrm>
              <a:off x="1686721" y="1532386"/>
              <a:ext cx="460247" cy="460247"/>
              <a:chOff x="2107988" y="1326018"/>
              <a:chExt cx="714016" cy="714016"/>
            </a:xfrm>
          </p:grpSpPr>
          <p:pic>
            <p:nvPicPr>
              <p:cNvPr id="76" name="Graphic 75">
                <a:extLst>
                  <a:ext uri="{FF2B5EF4-FFF2-40B4-BE49-F238E27FC236}">
                    <a16:creationId xmlns:a16="http://schemas.microsoft.com/office/drawing/2014/main" id="{654183AE-03C9-4EB2-BA91-5013BA12D3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7404" y="1514665"/>
                <a:ext cx="353235" cy="353235"/>
              </a:xfrm>
              <a:prstGeom prst="rect">
                <a:avLst/>
              </a:prstGeom>
            </p:spPr>
          </p:pic>
          <p:sp>
            <p:nvSpPr>
              <p:cNvPr id="77" name="Oval 76">
                <a:extLst>
                  <a:ext uri="{FF2B5EF4-FFF2-40B4-BE49-F238E27FC236}">
                    <a16:creationId xmlns:a16="http://schemas.microsoft.com/office/drawing/2014/main" id="{D499E94E-41A9-49E4-8A71-F88B26945BEB}"/>
                  </a:ext>
                </a:extLst>
              </p:cNvPr>
              <p:cNvSpPr/>
              <p:nvPr/>
            </p:nvSpPr>
            <p:spPr>
              <a:xfrm>
                <a:off x="2107988" y="1326018"/>
                <a:ext cx="714016" cy="714016"/>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grpSp>
        <p:sp>
          <p:nvSpPr>
            <p:cNvPr id="78" name="TextBox 77">
              <a:extLst>
                <a:ext uri="{FF2B5EF4-FFF2-40B4-BE49-F238E27FC236}">
                  <a16:creationId xmlns:a16="http://schemas.microsoft.com/office/drawing/2014/main" id="{DCD6360B-88F3-4BA6-BA6F-0F74D7A831A4}"/>
                </a:ext>
              </a:extLst>
            </p:cNvPr>
            <p:cNvSpPr txBox="1"/>
            <p:nvPr/>
          </p:nvSpPr>
          <p:spPr>
            <a:xfrm>
              <a:off x="744277" y="2054622"/>
              <a:ext cx="2349795" cy="276999"/>
            </a:xfrm>
            <a:prstGeom prst="rect">
              <a:avLst/>
            </a:prstGeom>
            <a:noFill/>
          </p:spPr>
          <p:txBody>
            <a:bodyPr wrap="square">
              <a:spAutoFit/>
            </a:bodyPr>
            <a:lstStyle/>
            <a:p>
              <a:pPr algn="ctr"/>
              <a:r>
                <a:rPr lang="lt-LT" sz="1200" dirty="0">
                  <a:solidFill>
                    <a:srgbClr val="004B50"/>
                  </a:solidFill>
                </a:rPr>
                <a:t>LAIKAS</a:t>
              </a:r>
            </a:p>
          </p:txBody>
        </p:sp>
        <p:sp>
          <p:nvSpPr>
            <p:cNvPr id="79" name="TextBox 78">
              <a:extLst>
                <a:ext uri="{FF2B5EF4-FFF2-40B4-BE49-F238E27FC236}">
                  <a16:creationId xmlns:a16="http://schemas.microsoft.com/office/drawing/2014/main" id="{63A68C0B-3EA4-4BB9-A5EC-186C653D283A}"/>
                </a:ext>
              </a:extLst>
            </p:cNvPr>
            <p:cNvSpPr txBox="1"/>
            <p:nvPr/>
          </p:nvSpPr>
          <p:spPr>
            <a:xfrm>
              <a:off x="744278" y="2321531"/>
              <a:ext cx="2349795" cy="276999"/>
            </a:xfrm>
            <a:prstGeom prst="rect">
              <a:avLst/>
            </a:prstGeom>
            <a:noFill/>
          </p:spPr>
          <p:txBody>
            <a:bodyPr wrap="square">
              <a:spAutoFit/>
            </a:bodyPr>
            <a:lstStyle/>
            <a:p>
              <a:pPr algn="ctr"/>
              <a:r>
                <a:rPr lang="lt-LT" sz="1200" dirty="0">
                  <a:solidFill>
                    <a:srgbClr val="727272"/>
                  </a:solidFill>
                </a:rPr>
                <a:t>2021 </a:t>
              </a:r>
              <a:r>
                <a:rPr lang="en-US" sz="1200" dirty="0">
                  <a:solidFill>
                    <a:srgbClr val="727272"/>
                  </a:solidFill>
                </a:rPr>
                <a:t>10 18</a:t>
              </a:r>
              <a:r>
                <a:rPr lang="lt-LT" sz="1200" dirty="0">
                  <a:solidFill>
                    <a:srgbClr val="727272"/>
                  </a:solidFill>
                </a:rPr>
                <a:t> – </a:t>
              </a:r>
              <a:r>
                <a:rPr lang="en-US" sz="1200" dirty="0">
                  <a:solidFill>
                    <a:srgbClr val="727272"/>
                  </a:solidFill>
                </a:rPr>
                <a:t>11 15</a:t>
              </a:r>
              <a:endParaRPr lang="lt-LT" sz="1200" dirty="0">
                <a:solidFill>
                  <a:srgbClr val="727272"/>
                </a:solidFill>
              </a:endParaRPr>
            </a:p>
          </p:txBody>
        </p:sp>
        <p:sp>
          <p:nvSpPr>
            <p:cNvPr id="82" name="Oval 81">
              <a:extLst>
                <a:ext uri="{FF2B5EF4-FFF2-40B4-BE49-F238E27FC236}">
                  <a16:creationId xmlns:a16="http://schemas.microsoft.com/office/drawing/2014/main" id="{89CCE8D7-A3BF-40ED-96BF-0DCA8A497490}"/>
                </a:ext>
              </a:extLst>
            </p:cNvPr>
            <p:cNvSpPr/>
            <p:nvPr/>
          </p:nvSpPr>
          <p:spPr>
            <a:xfrm>
              <a:off x="4467693" y="152636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83" name="Graphic 82">
              <a:extLst>
                <a:ext uri="{FF2B5EF4-FFF2-40B4-BE49-F238E27FC236}">
                  <a16:creationId xmlns:a16="http://schemas.microsoft.com/office/drawing/2014/main" id="{660EFB3D-6D33-4040-B45A-C9989C94FE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5648" y="1629526"/>
              <a:ext cx="244336" cy="244336"/>
            </a:xfrm>
            <a:prstGeom prst="rect">
              <a:avLst/>
            </a:prstGeom>
          </p:spPr>
        </p:pic>
        <p:sp>
          <p:nvSpPr>
            <p:cNvPr id="84" name="TextBox 83">
              <a:extLst>
                <a:ext uri="{FF2B5EF4-FFF2-40B4-BE49-F238E27FC236}">
                  <a16:creationId xmlns:a16="http://schemas.microsoft.com/office/drawing/2014/main" id="{FB7192C7-6E95-4825-953E-83EA8F55323F}"/>
                </a:ext>
              </a:extLst>
            </p:cNvPr>
            <p:cNvSpPr txBox="1"/>
            <p:nvPr/>
          </p:nvSpPr>
          <p:spPr>
            <a:xfrm>
              <a:off x="3560132" y="2054621"/>
              <a:ext cx="2275368" cy="276999"/>
            </a:xfrm>
            <a:prstGeom prst="rect">
              <a:avLst/>
            </a:prstGeom>
            <a:noFill/>
          </p:spPr>
          <p:txBody>
            <a:bodyPr wrap="square">
              <a:spAutoFit/>
            </a:bodyPr>
            <a:lstStyle/>
            <a:p>
              <a:pPr algn="ctr"/>
              <a:r>
                <a:rPr lang="lt-LT" sz="1200" dirty="0">
                  <a:solidFill>
                    <a:srgbClr val="004B50"/>
                  </a:solidFill>
                </a:rPr>
                <a:t>TIKSLAS</a:t>
              </a:r>
            </a:p>
          </p:txBody>
        </p:sp>
        <p:sp>
          <p:nvSpPr>
            <p:cNvPr id="85" name="TextBox 84">
              <a:extLst>
                <a:ext uri="{FF2B5EF4-FFF2-40B4-BE49-F238E27FC236}">
                  <a16:creationId xmlns:a16="http://schemas.microsoft.com/office/drawing/2014/main" id="{822ABD5F-7092-48D8-B7DF-E840D8B62A9D}"/>
                </a:ext>
              </a:extLst>
            </p:cNvPr>
            <p:cNvSpPr txBox="1"/>
            <p:nvPr/>
          </p:nvSpPr>
          <p:spPr>
            <a:xfrm>
              <a:off x="3433618" y="2320356"/>
              <a:ext cx="2528396" cy="1015663"/>
            </a:xfrm>
            <a:prstGeom prst="rect">
              <a:avLst/>
            </a:prstGeom>
            <a:noFill/>
          </p:spPr>
          <p:txBody>
            <a:bodyPr wrap="square">
              <a:spAutoFit/>
            </a:bodyPr>
            <a:lstStyle>
              <a:defPPr>
                <a:defRPr lang="lt-LT"/>
              </a:defPPr>
              <a:lvl1pPr algn="ctr">
                <a:defRPr sz="1400"/>
              </a:lvl1pPr>
            </a:lstStyle>
            <a:p>
              <a:r>
                <a:rPr lang="lt-LT" sz="1200" dirty="0">
                  <a:solidFill>
                    <a:srgbClr val="727272"/>
                  </a:solidFill>
                </a:rPr>
                <a:t>Ištirti jaunimo nuomonę apie pilietinį dalyvavimą bei identifikuoti jaunimo dalyvavimui poveikį darančius veiksnius Lietuvoje.</a:t>
              </a:r>
            </a:p>
          </p:txBody>
        </p:sp>
        <p:sp>
          <p:nvSpPr>
            <p:cNvPr id="86" name="Oval 85">
              <a:extLst>
                <a:ext uri="{FF2B5EF4-FFF2-40B4-BE49-F238E27FC236}">
                  <a16:creationId xmlns:a16="http://schemas.microsoft.com/office/drawing/2014/main" id="{9B0DD0EE-E695-45F1-B923-9F4A6FBA7E3A}"/>
                </a:ext>
              </a:extLst>
            </p:cNvPr>
            <p:cNvSpPr/>
            <p:nvPr/>
          </p:nvSpPr>
          <p:spPr>
            <a:xfrm>
              <a:off x="7264056" y="1523615"/>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7" name="Oval 86">
              <a:extLst>
                <a:ext uri="{FF2B5EF4-FFF2-40B4-BE49-F238E27FC236}">
                  <a16:creationId xmlns:a16="http://schemas.microsoft.com/office/drawing/2014/main" id="{C46EA566-C965-452C-9614-70402D2AFECF}"/>
                </a:ext>
              </a:extLst>
            </p:cNvPr>
            <p:cNvSpPr/>
            <p:nvPr/>
          </p:nvSpPr>
          <p:spPr>
            <a:xfrm>
              <a:off x="10060419" y="1522539"/>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8" name="Oval 87">
              <a:extLst>
                <a:ext uri="{FF2B5EF4-FFF2-40B4-BE49-F238E27FC236}">
                  <a16:creationId xmlns:a16="http://schemas.microsoft.com/office/drawing/2014/main" id="{F6401D51-3FFB-43E7-A1FD-059A2E09E1D5}"/>
                </a:ext>
              </a:extLst>
            </p:cNvPr>
            <p:cNvSpPr/>
            <p:nvPr/>
          </p:nvSpPr>
          <p:spPr>
            <a:xfrm>
              <a:off x="7264056" y="374027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9" name="Oval 88">
              <a:extLst>
                <a:ext uri="{FF2B5EF4-FFF2-40B4-BE49-F238E27FC236}">
                  <a16:creationId xmlns:a16="http://schemas.microsoft.com/office/drawing/2014/main" id="{AB696D6B-6F71-4CEB-8F59-B8925CDF5937}"/>
                </a:ext>
              </a:extLst>
            </p:cNvPr>
            <p:cNvSpPr/>
            <p:nvPr/>
          </p:nvSpPr>
          <p:spPr>
            <a:xfrm>
              <a:off x="10060419" y="3740247"/>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0" name="Oval 89">
              <a:extLst>
                <a:ext uri="{FF2B5EF4-FFF2-40B4-BE49-F238E27FC236}">
                  <a16:creationId xmlns:a16="http://schemas.microsoft.com/office/drawing/2014/main" id="{92369592-AC75-42A3-9977-28C260595BC6}"/>
                </a:ext>
              </a:extLst>
            </p:cNvPr>
            <p:cNvSpPr/>
            <p:nvPr/>
          </p:nvSpPr>
          <p:spPr>
            <a:xfrm>
              <a:off x="1671330" y="3739872"/>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1" name="Oval 90">
              <a:extLst>
                <a:ext uri="{FF2B5EF4-FFF2-40B4-BE49-F238E27FC236}">
                  <a16:creationId xmlns:a16="http://schemas.microsoft.com/office/drawing/2014/main" id="{F6DFD68D-8256-47AA-9227-DF27325C4D38}"/>
                </a:ext>
              </a:extLst>
            </p:cNvPr>
            <p:cNvSpPr/>
            <p:nvPr/>
          </p:nvSpPr>
          <p:spPr>
            <a:xfrm>
              <a:off x="4467693" y="3738796"/>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2" name="TextBox 91">
              <a:extLst>
                <a:ext uri="{FF2B5EF4-FFF2-40B4-BE49-F238E27FC236}">
                  <a16:creationId xmlns:a16="http://schemas.microsoft.com/office/drawing/2014/main" id="{E25D576B-5DB0-45DF-8DF6-B44275BC45B9}"/>
                </a:ext>
              </a:extLst>
            </p:cNvPr>
            <p:cNvSpPr txBox="1"/>
            <p:nvPr/>
          </p:nvSpPr>
          <p:spPr>
            <a:xfrm>
              <a:off x="6377760" y="2054621"/>
              <a:ext cx="2232837" cy="276999"/>
            </a:xfrm>
            <a:prstGeom prst="rect">
              <a:avLst/>
            </a:prstGeom>
            <a:noFill/>
          </p:spPr>
          <p:txBody>
            <a:bodyPr wrap="square">
              <a:spAutoFit/>
            </a:bodyPr>
            <a:lstStyle/>
            <a:p>
              <a:pPr algn="ctr"/>
              <a:r>
                <a:rPr lang="lt-LT" sz="1200" dirty="0">
                  <a:solidFill>
                    <a:srgbClr val="004B50"/>
                  </a:solidFill>
                </a:rPr>
                <a:t>TIKSLINĖ GRUPĖ</a:t>
              </a:r>
            </a:p>
          </p:txBody>
        </p:sp>
        <p:pic>
          <p:nvPicPr>
            <p:cNvPr id="93" name="Graphic 92">
              <a:extLst>
                <a:ext uri="{FF2B5EF4-FFF2-40B4-BE49-F238E27FC236}">
                  <a16:creationId xmlns:a16="http://schemas.microsoft.com/office/drawing/2014/main" id="{BF1F5C8E-D5DF-4299-A73F-5AAB62D4B0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5251" y="1645663"/>
              <a:ext cx="236014" cy="236014"/>
            </a:xfrm>
            <a:prstGeom prst="rect">
              <a:avLst/>
            </a:prstGeom>
          </p:spPr>
        </p:pic>
        <p:sp>
          <p:nvSpPr>
            <p:cNvPr id="94" name="TextBox 93">
              <a:extLst>
                <a:ext uri="{FF2B5EF4-FFF2-40B4-BE49-F238E27FC236}">
                  <a16:creationId xmlns:a16="http://schemas.microsoft.com/office/drawing/2014/main" id="{D139BCD5-D2C9-4208-B547-053180E345B5}"/>
                </a:ext>
              </a:extLst>
            </p:cNvPr>
            <p:cNvSpPr txBox="1"/>
            <p:nvPr/>
          </p:nvSpPr>
          <p:spPr>
            <a:xfrm>
              <a:off x="6377760" y="2331620"/>
              <a:ext cx="2309040" cy="276999"/>
            </a:xfrm>
            <a:prstGeom prst="rect">
              <a:avLst/>
            </a:prstGeom>
            <a:noFill/>
          </p:spPr>
          <p:txBody>
            <a:bodyPr wrap="square">
              <a:spAutoFit/>
            </a:bodyPr>
            <a:lstStyle/>
            <a:p>
              <a:pPr algn="ctr"/>
              <a:r>
                <a:rPr lang="lt-LT" sz="1200" dirty="0">
                  <a:solidFill>
                    <a:srgbClr val="727272"/>
                  </a:solidFill>
                </a:rPr>
                <a:t>14-29 metų jaunimas.</a:t>
              </a:r>
            </a:p>
          </p:txBody>
        </p:sp>
        <p:sp>
          <p:nvSpPr>
            <p:cNvPr id="95" name="TextBox 94">
              <a:extLst>
                <a:ext uri="{FF2B5EF4-FFF2-40B4-BE49-F238E27FC236}">
                  <a16:creationId xmlns:a16="http://schemas.microsoft.com/office/drawing/2014/main" id="{E91B7E4B-9975-49A1-8CDE-DB473C8E3EE5}"/>
                </a:ext>
              </a:extLst>
            </p:cNvPr>
            <p:cNvSpPr txBox="1"/>
            <p:nvPr/>
          </p:nvSpPr>
          <p:spPr>
            <a:xfrm>
              <a:off x="9149191" y="2066268"/>
              <a:ext cx="2282702" cy="276999"/>
            </a:xfrm>
            <a:prstGeom prst="rect">
              <a:avLst/>
            </a:prstGeom>
            <a:noFill/>
          </p:spPr>
          <p:txBody>
            <a:bodyPr wrap="square">
              <a:spAutoFit/>
            </a:bodyPr>
            <a:lstStyle/>
            <a:p>
              <a:pPr algn="ctr"/>
              <a:r>
                <a:rPr lang="lt-LT" sz="1200" dirty="0">
                  <a:solidFill>
                    <a:srgbClr val="004B50"/>
                  </a:solidFill>
                </a:rPr>
                <a:t>APKLAUSOS METODAS</a:t>
              </a:r>
            </a:p>
          </p:txBody>
        </p:sp>
        <p:pic>
          <p:nvPicPr>
            <p:cNvPr id="96" name="Graphic 95">
              <a:extLst>
                <a:ext uri="{FF2B5EF4-FFF2-40B4-BE49-F238E27FC236}">
                  <a16:creationId xmlns:a16="http://schemas.microsoft.com/office/drawing/2014/main" id="{0F64D867-F8A9-4849-96AA-228B972C22A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7233" y="1601151"/>
              <a:ext cx="313874" cy="313874"/>
            </a:xfrm>
            <a:prstGeom prst="rect">
              <a:avLst/>
            </a:prstGeom>
          </p:spPr>
        </p:pic>
        <p:sp>
          <p:nvSpPr>
            <p:cNvPr id="97" name="TextBox 96">
              <a:extLst>
                <a:ext uri="{FF2B5EF4-FFF2-40B4-BE49-F238E27FC236}">
                  <a16:creationId xmlns:a16="http://schemas.microsoft.com/office/drawing/2014/main" id="{13B3E82D-DD4F-44F0-9274-A82425D53086}"/>
                </a:ext>
              </a:extLst>
            </p:cNvPr>
            <p:cNvSpPr txBox="1"/>
            <p:nvPr/>
          </p:nvSpPr>
          <p:spPr>
            <a:xfrm>
              <a:off x="1354761" y="4299841"/>
              <a:ext cx="1093384" cy="276999"/>
            </a:xfrm>
            <a:prstGeom prst="rect">
              <a:avLst/>
            </a:prstGeom>
            <a:noFill/>
          </p:spPr>
          <p:txBody>
            <a:bodyPr wrap="square">
              <a:spAutoFit/>
            </a:bodyPr>
            <a:lstStyle/>
            <a:p>
              <a:pPr algn="ctr"/>
              <a:r>
                <a:rPr lang="lt-LT" sz="1200" dirty="0">
                  <a:solidFill>
                    <a:srgbClr val="004B50"/>
                  </a:solidFill>
                </a:rPr>
                <a:t>IMTIS</a:t>
              </a:r>
            </a:p>
          </p:txBody>
        </p:sp>
        <p:sp>
          <p:nvSpPr>
            <p:cNvPr id="98" name="TextBox 97">
              <a:extLst>
                <a:ext uri="{FF2B5EF4-FFF2-40B4-BE49-F238E27FC236}">
                  <a16:creationId xmlns:a16="http://schemas.microsoft.com/office/drawing/2014/main" id="{2FBD97AD-30E3-4EE0-A0CF-02386BCBC782}"/>
                </a:ext>
              </a:extLst>
            </p:cNvPr>
            <p:cNvSpPr txBox="1"/>
            <p:nvPr/>
          </p:nvSpPr>
          <p:spPr>
            <a:xfrm>
              <a:off x="3777516" y="4297060"/>
              <a:ext cx="1840599" cy="276999"/>
            </a:xfrm>
            <a:prstGeom prst="rect">
              <a:avLst/>
            </a:prstGeom>
            <a:noFill/>
          </p:spPr>
          <p:txBody>
            <a:bodyPr wrap="square">
              <a:spAutoFit/>
            </a:bodyPr>
            <a:lstStyle/>
            <a:p>
              <a:pPr algn="ctr"/>
              <a:r>
                <a:rPr lang="lt-LT" sz="1200" dirty="0">
                  <a:solidFill>
                    <a:srgbClr val="004B50"/>
                  </a:solidFill>
                </a:rPr>
                <a:t>ATRANKA</a:t>
              </a:r>
            </a:p>
          </p:txBody>
        </p:sp>
        <p:sp>
          <p:nvSpPr>
            <p:cNvPr id="99" name="TextBox 98">
              <a:extLst>
                <a:ext uri="{FF2B5EF4-FFF2-40B4-BE49-F238E27FC236}">
                  <a16:creationId xmlns:a16="http://schemas.microsoft.com/office/drawing/2014/main" id="{E061B49E-37B5-4298-93BA-7F85B85C0B83}"/>
                </a:ext>
              </a:extLst>
            </p:cNvPr>
            <p:cNvSpPr txBox="1"/>
            <p:nvPr/>
          </p:nvSpPr>
          <p:spPr>
            <a:xfrm>
              <a:off x="6248399" y="4309725"/>
              <a:ext cx="2519153" cy="276999"/>
            </a:xfrm>
            <a:prstGeom prst="rect">
              <a:avLst/>
            </a:prstGeom>
            <a:noFill/>
          </p:spPr>
          <p:txBody>
            <a:bodyPr wrap="square">
              <a:spAutoFit/>
            </a:bodyPr>
            <a:lstStyle/>
            <a:p>
              <a:pPr algn="ctr"/>
              <a:r>
                <a:rPr lang="lt-LT" sz="1200" dirty="0">
                  <a:solidFill>
                    <a:srgbClr val="004B50"/>
                  </a:solidFill>
                </a:rPr>
                <a:t>LOKACIJA</a:t>
              </a:r>
            </a:p>
          </p:txBody>
        </p:sp>
        <p:pic>
          <p:nvPicPr>
            <p:cNvPr id="12" name="Graphic 11">
              <a:extLst>
                <a:ext uri="{FF2B5EF4-FFF2-40B4-BE49-F238E27FC236}">
                  <a16:creationId xmlns:a16="http://schemas.microsoft.com/office/drawing/2014/main" id="{42A2DCDA-670E-48AA-9798-CA12327AD52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5648" y="3821821"/>
              <a:ext cx="294198" cy="294198"/>
            </a:xfrm>
            <a:prstGeom prst="rect">
              <a:avLst/>
            </a:prstGeom>
          </p:spPr>
        </p:pic>
      </p:grpSp>
      <p:pic>
        <p:nvPicPr>
          <p:cNvPr id="16" name="Graphic 15">
            <a:extLst>
              <a:ext uri="{FF2B5EF4-FFF2-40B4-BE49-F238E27FC236}">
                <a16:creationId xmlns:a16="http://schemas.microsoft.com/office/drawing/2014/main" id="{B87C6AF8-CED8-4115-AF55-ECD9F20D6E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78895" y="3882395"/>
            <a:ext cx="256940" cy="256940"/>
          </a:xfrm>
          <a:prstGeom prst="rect">
            <a:avLst/>
          </a:prstGeom>
        </p:spPr>
      </p:pic>
      <p:pic>
        <p:nvPicPr>
          <p:cNvPr id="18" name="Graphic 17">
            <a:extLst>
              <a:ext uri="{FF2B5EF4-FFF2-40B4-BE49-F238E27FC236}">
                <a16:creationId xmlns:a16="http://schemas.microsoft.com/office/drawing/2014/main" id="{A1CE720C-48CA-45CC-9555-485662FADA3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61197" y="3848001"/>
            <a:ext cx="279885" cy="279885"/>
          </a:xfrm>
          <a:prstGeom prst="rect">
            <a:avLst/>
          </a:prstGeom>
        </p:spPr>
      </p:pic>
      <p:sp>
        <p:nvSpPr>
          <p:cNvPr id="100" name="TextBox 99">
            <a:extLst>
              <a:ext uri="{FF2B5EF4-FFF2-40B4-BE49-F238E27FC236}">
                <a16:creationId xmlns:a16="http://schemas.microsoft.com/office/drawing/2014/main" id="{428F88D8-F9DA-4039-BF5F-EC28EB602AB5}"/>
              </a:ext>
            </a:extLst>
          </p:cNvPr>
          <p:cNvSpPr txBox="1"/>
          <p:nvPr/>
        </p:nvSpPr>
        <p:spPr>
          <a:xfrm>
            <a:off x="9149191" y="4317878"/>
            <a:ext cx="2282702" cy="276999"/>
          </a:xfrm>
          <a:prstGeom prst="rect">
            <a:avLst/>
          </a:prstGeom>
          <a:noFill/>
        </p:spPr>
        <p:txBody>
          <a:bodyPr wrap="square">
            <a:spAutoFit/>
          </a:bodyPr>
          <a:lstStyle/>
          <a:p>
            <a:pPr algn="ctr"/>
            <a:r>
              <a:rPr lang="lt-LT" sz="1200" dirty="0">
                <a:solidFill>
                  <a:srgbClr val="004B50"/>
                </a:solidFill>
              </a:rPr>
              <a:t>DUOMENŲ ANALIZĖ</a:t>
            </a:r>
          </a:p>
        </p:txBody>
      </p:sp>
      <p:sp>
        <p:nvSpPr>
          <p:cNvPr id="101" name="TextBox 100">
            <a:extLst>
              <a:ext uri="{FF2B5EF4-FFF2-40B4-BE49-F238E27FC236}">
                <a16:creationId xmlns:a16="http://schemas.microsoft.com/office/drawing/2014/main" id="{A3EB05B2-D2BE-4614-AD10-65E50C7FD13C}"/>
              </a:ext>
            </a:extLst>
          </p:cNvPr>
          <p:cNvSpPr txBox="1"/>
          <p:nvPr/>
        </p:nvSpPr>
        <p:spPr>
          <a:xfrm>
            <a:off x="726555" y="4610389"/>
            <a:ext cx="2349796" cy="461665"/>
          </a:xfrm>
          <a:prstGeom prst="rect">
            <a:avLst/>
          </a:prstGeom>
          <a:noFill/>
        </p:spPr>
        <p:txBody>
          <a:bodyPr wrap="square">
            <a:spAutoFit/>
          </a:bodyPr>
          <a:lstStyle>
            <a:defPPr>
              <a:defRPr lang="lt-LT"/>
            </a:defPPr>
            <a:lvl1pPr algn="ctr">
              <a:defRPr sz="1400"/>
            </a:lvl1pPr>
          </a:lstStyle>
          <a:p>
            <a:r>
              <a:rPr lang="lt-LT" sz="1200" dirty="0">
                <a:solidFill>
                  <a:srgbClr val="727272"/>
                </a:solidFill>
              </a:rPr>
              <a:t>Tyrimo metu buvo apklausta 1212 respondentų.</a:t>
            </a:r>
          </a:p>
        </p:txBody>
      </p:sp>
      <p:sp>
        <p:nvSpPr>
          <p:cNvPr id="102" name="TextBox 101">
            <a:extLst>
              <a:ext uri="{FF2B5EF4-FFF2-40B4-BE49-F238E27FC236}">
                <a16:creationId xmlns:a16="http://schemas.microsoft.com/office/drawing/2014/main" id="{48D747F4-8606-40E8-8C79-A8C2976BAE5F}"/>
              </a:ext>
            </a:extLst>
          </p:cNvPr>
          <p:cNvSpPr txBox="1"/>
          <p:nvPr/>
        </p:nvSpPr>
        <p:spPr>
          <a:xfrm>
            <a:off x="9098867" y="2334507"/>
            <a:ext cx="2378920" cy="830997"/>
          </a:xfrm>
          <a:prstGeom prst="rect">
            <a:avLst/>
          </a:prstGeom>
          <a:noFill/>
        </p:spPr>
        <p:txBody>
          <a:bodyPr wrap="square">
            <a:spAutoFit/>
          </a:bodyPr>
          <a:lstStyle/>
          <a:p>
            <a:pPr algn="ctr"/>
            <a:r>
              <a:rPr lang="lt-LT" sz="1200" dirty="0">
                <a:solidFill>
                  <a:srgbClr val="727272"/>
                </a:solidFill>
              </a:rPr>
              <a:t>Kombinuotas metodas: CATI </a:t>
            </a:r>
            <a:r>
              <a:rPr lang="lt-LT" sz="1200" i="1" dirty="0">
                <a:solidFill>
                  <a:srgbClr val="727272"/>
                </a:solidFill>
              </a:rPr>
              <a:t>(Computer Assisted Telephone Interview) </a:t>
            </a:r>
            <a:r>
              <a:rPr lang="lt-LT" sz="1200" dirty="0">
                <a:solidFill>
                  <a:srgbClr val="727272"/>
                </a:solidFill>
              </a:rPr>
              <a:t>ir CAWI </a:t>
            </a:r>
            <a:r>
              <a:rPr lang="lt-LT" sz="1200" i="1" dirty="0">
                <a:solidFill>
                  <a:srgbClr val="727272"/>
                </a:solidFill>
              </a:rPr>
              <a:t>(Computer Assisted </a:t>
            </a:r>
            <a:r>
              <a:rPr lang="lt-LT" sz="1200" dirty="0">
                <a:solidFill>
                  <a:srgbClr val="727272"/>
                </a:solidFill>
              </a:rPr>
              <a:t>WEB</a:t>
            </a:r>
            <a:r>
              <a:rPr lang="lt-LT" sz="1200" i="1" dirty="0">
                <a:solidFill>
                  <a:srgbClr val="727272"/>
                </a:solidFill>
              </a:rPr>
              <a:t> Interview).</a:t>
            </a:r>
          </a:p>
        </p:txBody>
      </p:sp>
      <p:sp>
        <p:nvSpPr>
          <p:cNvPr id="103" name="TextBox 102">
            <a:extLst>
              <a:ext uri="{FF2B5EF4-FFF2-40B4-BE49-F238E27FC236}">
                <a16:creationId xmlns:a16="http://schemas.microsoft.com/office/drawing/2014/main" id="{03BC3E1C-F7D3-455B-AC55-3047387A7145}"/>
              </a:ext>
            </a:extLst>
          </p:cNvPr>
          <p:cNvSpPr txBox="1"/>
          <p:nvPr/>
        </p:nvSpPr>
        <p:spPr>
          <a:xfrm>
            <a:off x="3431656" y="4599628"/>
            <a:ext cx="2489161" cy="461665"/>
          </a:xfrm>
          <a:prstGeom prst="rect">
            <a:avLst/>
          </a:prstGeom>
          <a:noFill/>
        </p:spPr>
        <p:txBody>
          <a:bodyPr wrap="square">
            <a:spAutoFit/>
          </a:bodyPr>
          <a:lstStyle/>
          <a:p>
            <a:pPr algn="ctr"/>
            <a:r>
              <a:rPr lang="lt-LT" sz="1200" dirty="0">
                <a:solidFill>
                  <a:srgbClr val="727272"/>
                </a:solidFill>
              </a:rPr>
              <a:t>Tyrime naudotas kvotinės atrankos metodas</a:t>
            </a:r>
          </a:p>
        </p:txBody>
      </p:sp>
      <p:pic>
        <p:nvPicPr>
          <p:cNvPr id="23" name="Graphic 22">
            <a:extLst>
              <a:ext uri="{FF2B5EF4-FFF2-40B4-BE49-F238E27FC236}">
                <a16:creationId xmlns:a16="http://schemas.microsoft.com/office/drawing/2014/main" id="{F1A8B9D3-95DE-425E-AD11-EECFBF5398C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42283" y="3848608"/>
            <a:ext cx="292088" cy="292088"/>
          </a:xfrm>
          <a:prstGeom prst="rect">
            <a:avLst/>
          </a:prstGeom>
        </p:spPr>
      </p:pic>
      <p:sp>
        <p:nvSpPr>
          <p:cNvPr id="104" name="TextBox 103">
            <a:extLst>
              <a:ext uri="{FF2B5EF4-FFF2-40B4-BE49-F238E27FC236}">
                <a16:creationId xmlns:a16="http://schemas.microsoft.com/office/drawing/2014/main" id="{7C45B785-C1FE-4B10-A872-4F665109F593}"/>
              </a:ext>
            </a:extLst>
          </p:cNvPr>
          <p:cNvSpPr txBox="1"/>
          <p:nvPr/>
        </p:nvSpPr>
        <p:spPr>
          <a:xfrm>
            <a:off x="6377761" y="4594231"/>
            <a:ext cx="2232836" cy="276999"/>
          </a:xfrm>
          <a:prstGeom prst="rect">
            <a:avLst/>
          </a:prstGeom>
          <a:noFill/>
        </p:spPr>
        <p:txBody>
          <a:bodyPr wrap="square">
            <a:spAutoFit/>
          </a:bodyPr>
          <a:lstStyle/>
          <a:p>
            <a:pPr algn="ctr"/>
            <a:r>
              <a:rPr lang="lt-LT" sz="1200" dirty="0">
                <a:solidFill>
                  <a:srgbClr val="727272"/>
                </a:solidFill>
              </a:rPr>
              <a:t>Visa šalies teritorija. </a:t>
            </a:r>
          </a:p>
        </p:txBody>
      </p:sp>
      <p:sp>
        <p:nvSpPr>
          <p:cNvPr id="105" name="TextBox 104">
            <a:extLst>
              <a:ext uri="{FF2B5EF4-FFF2-40B4-BE49-F238E27FC236}">
                <a16:creationId xmlns:a16="http://schemas.microsoft.com/office/drawing/2014/main" id="{DF1ABB0A-515D-481D-8016-209EED765A90}"/>
              </a:ext>
            </a:extLst>
          </p:cNvPr>
          <p:cNvSpPr txBox="1"/>
          <p:nvPr/>
        </p:nvSpPr>
        <p:spPr>
          <a:xfrm>
            <a:off x="8896914" y="4609189"/>
            <a:ext cx="2796365" cy="1200329"/>
          </a:xfrm>
          <a:prstGeom prst="rect">
            <a:avLst/>
          </a:prstGeom>
          <a:noFill/>
        </p:spPr>
        <p:txBody>
          <a:bodyPr wrap="square">
            <a:spAutoFit/>
          </a:bodyPr>
          <a:lstStyle/>
          <a:p>
            <a:pPr algn="ctr"/>
            <a:r>
              <a:rPr lang="lt-LT" sz="1200" dirty="0">
                <a:solidFill>
                  <a:srgbClr val="727272"/>
                </a:solidFill>
              </a:rPr>
              <a:t>Analizė atlikta SPSS/PC programine įranga. Ataskaitoje pateikiami bendrieji atsakymų pasiskirstymai (procentai), ir pasiskirstymai pagal socialines-demografines charakteristikas (Žr. Priedus).</a:t>
            </a:r>
          </a:p>
        </p:txBody>
      </p:sp>
    </p:spTree>
    <p:extLst>
      <p:ext uri="{BB962C8B-B14F-4D97-AF65-F5344CB8AC3E}">
        <p14:creationId xmlns:p14="http://schemas.microsoft.com/office/powerpoint/2010/main" val="23443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00F22809-0872-4E7B-A062-99CEAE14AECC}"/>
              </a:ext>
            </a:extLst>
          </p:cNvPr>
          <p:cNvGraphicFramePr>
            <a:graphicFrameLocks/>
          </p:cNvGraphicFramePr>
          <p:nvPr>
            <p:extLst>
              <p:ext uri="{D42A27DB-BD31-4B8C-83A1-F6EECF244321}">
                <p14:modId xmlns:p14="http://schemas.microsoft.com/office/powerpoint/2010/main" val="3008175307"/>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8" y="1745959"/>
            <a:ext cx="4292153" cy="577081"/>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N=811*</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 m. ir vyresni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p>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Visada dalyvaujantys seimo rinkimuose dažniau nurodė 25-29 m. respondentai (</a:t>
            </a:r>
            <a:r>
              <a:rPr lang="lt-LT" dirty="0" err="1"/>
              <a:t>Pearsono</a:t>
            </a:r>
            <a:r>
              <a:rPr lang="lt-LT" dirty="0"/>
              <a:t> </a:t>
            </a:r>
            <a:r>
              <a:rPr lang="el-GR" dirty="0"/>
              <a:t>χ2 </a:t>
            </a:r>
            <a:r>
              <a:rPr lang="lt-LT" dirty="0"/>
              <a:t>testo p&lt;0,05). </a:t>
            </a: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Seimo rinkimuose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69896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1E54A899-6755-47AC-8D87-4D81EEDDCACE}"/>
              </a:ext>
            </a:extLst>
          </p:cNvPr>
          <p:cNvGraphicFramePr>
            <a:graphicFrameLocks/>
          </p:cNvGraphicFramePr>
          <p:nvPr>
            <p:extLst>
              <p:ext uri="{D42A27DB-BD31-4B8C-83A1-F6EECF244321}">
                <p14:modId xmlns:p14="http://schemas.microsoft.com/office/powerpoint/2010/main" val="1447086560"/>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4167192" cy="577081"/>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N=811*</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 m. ir vyresni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p>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Visada dalyvaujantys savivaldos rinkimuose dažniau nurodė 25-29 m. respondentai (</a:t>
            </a:r>
            <a:r>
              <a:rPr lang="lt-LT" dirty="0" err="1"/>
              <a:t>Pearsono</a:t>
            </a:r>
            <a:r>
              <a:rPr lang="lt-LT" dirty="0"/>
              <a:t> </a:t>
            </a:r>
            <a:r>
              <a:rPr lang="el-GR" dirty="0"/>
              <a:t>χ2 </a:t>
            </a:r>
            <a:r>
              <a:rPr lang="lt-LT" dirty="0"/>
              <a:t>testo p&lt;0,01). </a:t>
            </a: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Savivaldos rinkimuose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08374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8FDC9FDA-166C-48C7-9134-7804AC7BD527}"/>
              </a:ext>
            </a:extLst>
          </p:cNvPr>
          <p:cNvGraphicFramePr>
            <a:graphicFrameLocks/>
          </p:cNvGraphicFramePr>
          <p:nvPr>
            <p:extLst>
              <p:ext uri="{D42A27DB-BD31-4B8C-83A1-F6EECF244321}">
                <p14:modId xmlns:p14="http://schemas.microsoft.com/office/powerpoint/2010/main" val="105535069"/>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8" y="1745959"/>
            <a:ext cx="4534749" cy="577081"/>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N=811*</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 m. ir vyresni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p>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Visada dalyvaujantys ES parlamento rinkimuose dažniau nurodė 25-29 m. apklaustieji (</a:t>
            </a:r>
            <a:r>
              <a:rPr lang="lt-LT" dirty="0" err="1"/>
              <a:t>Pearsono</a:t>
            </a:r>
            <a:r>
              <a:rPr lang="lt-LT" dirty="0"/>
              <a:t> </a:t>
            </a:r>
            <a:r>
              <a:rPr lang="el-GR" dirty="0"/>
              <a:t>χ2 </a:t>
            </a:r>
            <a:r>
              <a:rPr lang="lt-LT" dirty="0"/>
              <a:t>testo p&lt;0,001). </a:t>
            </a: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ES parlamento rinkimuose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97427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225BE47A-5615-49FB-ABF3-063664E3970F}"/>
              </a:ext>
            </a:extLst>
          </p:cNvPr>
          <p:cNvGraphicFramePr>
            <a:graphicFrameLocks/>
          </p:cNvGraphicFramePr>
          <p:nvPr>
            <p:extLst>
              <p:ext uri="{D42A27DB-BD31-4B8C-83A1-F6EECF244321}">
                <p14:modId xmlns:p14="http://schemas.microsoft.com/office/powerpoint/2010/main" val="2880968878"/>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3480390" cy="577081"/>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N=811*</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 m. ir vyresni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p>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Visada dalyvaujantys referendumuose dažniau nurodė 25-29 m. apklaustieji (</a:t>
            </a:r>
            <a:r>
              <a:rPr lang="lt-LT" dirty="0" err="1"/>
              <a:t>Pearsono</a:t>
            </a:r>
            <a:r>
              <a:rPr lang="lt-LT" dirty="0"/>
              <a:t> </a:t>
            </a:r>
            <a:r>
              <a:rPr lang="el-GR" dirty="0"/>
              <a:t>χ2 </a:t>
            </a:r>
            <a:r>
              <a:rPr lang="lt-LT" dirty="0"/>
              <a:t>testo p&lt;0,001). </a:t>
            </a: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Referendumuose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90969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a:extLst>
              <a:ext uri="{FF2B5EF4-FFF2-40B4-BE49-F238E27FC236}">
                <a16:creationId xmlns:a16="http://schemas.microsoft.com/office/drawing/2014/main" id="{880A27DA-2363-4D85-A4A0-8BC45BED3B80}"/>
              </a:ext>
            </a:extLst>
          </p:cNvPr>
          <p:cNvGraphicFramePr>
            <a:graphicFrameLocks/>
          </p:cNvGraphicFramePr>
          <p:nvPr>
            <p:extLst>
              <p:ext uri="{D42A27DB-BD31-4B8C-83A1-F6EECF244321}">
                <p14:modId xmlns:p14="http://schemas.microsoft.com/office/powerpoint/2010/main" val="519134739"/>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8" y="1745959"/>
            <a:ext cx="4954627" cy="577081"/>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374*</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*respondentai, kurie mokosi bendrojo ugdymo mokykloje</a:t>
            </a:r>
          </a:p>
          <a:p>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Mokyklos savivaldos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59EEDC78-4AF2-4639-B4FD-08AF1B0A5764}"/>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019146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62220BB8-D74B-4329-AC4A-82916C87970C}"/>
              </a:ext>
            </a:extLst>
          </p:cNvPr>
          <p:cNvGraphicFramePr>
            <a:graphicFrameLocks/>
          </p:cNvGraphicFramePr>
          <p:nvPr>
            <p:extLst>
              <p:ext uri="{D42A27DB-BD31-4B8C-83A1-F6EECF244321}">
                <p14:modId xmlns:p14="http://schemas.microsoft.com/office/powerpoint/2010/main" val="3481256091"/>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Kartais dalyvaujantys pasirašant peticiją (-</a:t>
            </a:r>
            <a:r>
              <a:rPr lang="lt-LT" dirty="0" err="1"/>
              <a:t>as</a:t>
            </a:r>
            <a:r>
              <a:rPr lang="lt-LT" dirty="0"/>
              <a:t>) dažniau nurodė 19-29 m. apklaustieji (</a:t>
            </a:r>
            <a:r>
              <a:rPr lang="lt-LT" dirty="0" err="1"/>
              <a:t>Pearsono</a:t>
            </a:r>
            <a:r>
              <a:rPr lang="lt-LT" dirty="0"/>
              <a:t> </a:t>
            </a:r>
            <a:r>
              <a:rPr lang="el-GR" dirty="0"/>
              <a:t>χ2 </a:t>
            </a:r>
            <a:r>
              <a:rPr lang="lt-LT" dirty="0"/>
              <a:t>testo p&lt;0,001).</a:t>
            </a: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Pasirašant peticiją (-</a:t>
            </a:r>
            <a:r>
              <a:rPr lang="lt-LT" sz="1100" dirty="0" err="1"/>
              <a:t>as</a:t>
            </a:r>
            <a:r>
              <a:rPr lang="lt-LT" sz="1100" dirty="0"/>
              <a:t>)</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098428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a:extLst>
              <a:ext uri="{FF2B5EF4-FFF2-40B4-BE49-F238E27FC236}">
                <a16:creationId xmlns:a16="http://schemas.microsoft.com/office/drawing/2014/main" id="{DFEB21B6-E907-4F55-86ED-B89DF62BA4A8}"/>
              </a:ext>
            </a:extLst>
          </p:cNvPr>
          <p:cNvGraphicFramePr>
            <a:graphicFrameLocks/>
          </p:cNvGraphicFramePr>
          <p:nvPr>
            <p:extLst>
              <p:ext uri="{D42A27DB-BD31-4B8C-83A1-F6EECF244321}">
                <p14:modId xmlns:p14="http://schemas.microsoft.com/office/powerpoint/2010/main" val="1705759665"/>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2901892" cy="577081"/>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N=267*</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*studijuojantys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p>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Studentų atstovybės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2DFCAB58-E832-4965-903A-166ACAB974AA}"/>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51714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a:extLst>
              <a:ext uri="{FF2B5EF4-FFF2-40B4-BE49-F238E27FC236}">
                <a16:creationId xmlns:a16="http://schemas.microsoft.com/office/drawing/2014/main" id="{8B71A558-15C0-412C-9610-31DF9629A799}"/>
              </a:ext>
            </a:extLst>
          </p:cNvPr>
          <p:cNvGraphicFramePr>
            <a:graphicFrameLocks/>
          </p:cNvGraphicFramePr>
          <p:nvPr>
            <p:extLst>
              <p:ext uri="{D42A27DB-BD31-4B8C-83A1-F6EECF244321}">
                <p14:modId xmlns:p14="http://schemas.microsoft.com/office/powerpoint/2010/main" val="43455075"/>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Jaunimo organizacijos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20EA1FD8-A4B9-480E-BBF6-44130085B774}"/>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290835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a:extLst>
              <a:ext uri="{FF2B5EF4-FFF2-40B4-BE49-F238E27FC236}">
                <a16:creationId xmlns:a16="http://schemas.microsoft.com/office/drawing/2014/main" id="{2CDBE834-EE34-4979-BAF1-D4E71AB80DCE}"/>
              </a:ext>
            </a:extLst>
          </p:cNvPr>
          <p:cNvGraphicFramePr>
            <a:graphicFrameLocks/>
          </p:cNvGraphicFramePr>
          <p:nvPr>
            <p:extLst>
              <p:ext uri="{D42A27DB-BD31-4B8C-83A1-F6EECF244321}">
                <p14:modId xmlns:p14="http://schemas.microsoft.com/office/powerpoint/2010/main" val="2234981721"/>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219183"/>
            <a:ext cx="2332654" cy="600164"/>
          </a:xfrm>
          <a:prstGeom prst="rect">
            <a:avLst/>
          </a:prstGeom>
          <a:noFill/>
        </p:spPr>
        <p:txBody>
          <a:bodyPr wrap="square" rtlCol="0">
            <a:spAutoFit/>
          </a:bodyPr>
          <a:lstStyle/>
          <a:p>
            <a:pPr algn="ctr"/>
            <a:r>
              <a:rPr lang="lt-LT" sz="1100" dirty="0"/>
              <a:t>Dalyvaujant labdaros renginiuose, aukojant įvairių paramos / labdaros akcijų metu</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6AE57D42-7935-4B88-969F-0ED3F508047A}"/>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926673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DD600FB0-0A96-4EC4-8581-CD02BECFE929}"/>
              </a:ext>
            </a:extLst>
          </p:cNvPr>
          <p:cNvGraphicFramePr>
            <a:graphicFrameLocks/>
          </p:cNvGraphicFramePr>
          <p:nvPr>
            <p:extLst>
              <p:ext uri="{D42A27DB-BD31-4B8C-83A1-F6EECF244321}">
                <p14:modId xmlns:p14="http://schemas.microsoft.com/office/powerpoint/2010/main" val="3900813742"/>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297508"/>
            <a:ext cx="2332654" cy="430887"/>
          </a:xfrm>
          <a:prstGeom prst="rect">
            <a:avLst/>
          </a:prstGeom>
          <a:noFill/>
        </p:spPr>
        <p:txBody>
          <a:bodyPr wrap="square" rtlCol="0">
            <a:spAutoFit/>
          </a:bodyPr>
          <a:lstStyle/>
          <a:p>
            <a:pPr algn="ctr"/>
            <a:r>
              <a:rPr lang="lt-LT" sz="1100" dirty="0"/>
              <a:t>Vienkartinėse pilietinės akcijose (talkos ir pan.)</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A04332AB-AFD1-4EF4-AAFB-36DD55BEA119}"/>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4055538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0" name="Title 4">
            <a:extLst>
              <a:ext uri="{FF2B5EF4-FFF2-40B4-BE49-F238E27FC236}">
                <a16:creationId xmlns:a16="http://schemas.microsoft.com/office/drawing/2014/main" id="{8AB8FFEC-0EFC-42CE-B9A9-5307B6E12A00}"/>
              </a:ext>
            </a:extLst>
          </p:cNvPr>
          <p:cNvSpPr txBox="1">
            <a:spLocks/>
          </p:cNvSpPr>
          <p:nvPr/>
        </p:nvSpPr>
        <p:spPr>
          <a:xfrm>
            <a:off x="2461893" y="196975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endParaRPr lang="lt-LT" dirty="0">
              <a:solidFill>
                <a:schemeClr val="accent2">
                  <a:lumMod val="75000"/>
                </a:schemeClr>
              </a:solidFill>
            </a:endParaRPr>
          </a:p>
        </p:txBody>
      </p:sp>
      <p:sp>
        <p:nvSpPr>
          <p:cNvPr id="13" name="Title 4">
            <a:extLst>
              <a:ext uri="{FF2B5EF4-FFF2-40B4-BE49-F238E27FC236}">
                <a16:creationId xmlns:a16="http://schemas.microsoft.com/office/drawing/2014/main" id="{E8EE1966-BECF-4DB3-B993-5613B834D832}"/>
              </a:ext>
            </a:extLst>
          </p:cNvPr>
          <p:cNvSpPr txBox="1">
            <a:spLocks/>
          </p:cNvSpPr>
          <p:nvPr/>
        </p:nvSpPr>
        <p:spPr>
          <a:xfrm>
            <a:off x="1221178" y="15984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pPr algn="ctr"/>
            <a:r>
              <a:rPr lang="lt-LT" dirty="0">
                <a:solidFill>
                  <a:schemeClr val="accent2">
                    <a:lumMod val="75000"/>
                  </a:schemeClr>
                </a:solidFill>
              </a:rPr>
              <a:t>CHI-KVADRATO (</a:t>
            </a:r>
            <a:r>
              <a:rPr lang="el-GR" dirty="0">
                <a:solidFill>
                  <a:schemeClr val="accent2">
                    <a:lumMod val="75000"/>
                  </a:schemeClr>
                </a:solidFill>
              </a:rPr>
              <a:t>χ2) </a:t>
            </a:r>
            <a:r>
              <a:rPr lang="lt-LT" dirty="0">
                <a:solidFill>
                  <a:schemeClr val="accent2">
                    <a:lumMod val="75000"/>
                  </a:schemeClr>
                </a:solidFill>
              </a:rPr>
              <a:t>TESTAS IR KORELIACIJOS KOEFICIENTAI</a:t>
            </a:r>
          </a:p>
        </p:txBody>
      </p:sp>
      <p:sp>
        <p:nvSpPr>
          <p:cNvPr id="9" name="TextBox 8">
            <a:extLst>
              <a:ext uri="{FF2B5EF4-FFF2-40B4-BE49-F238E27FC236}">
                <a16:creationId xmlns:a16="http://schemas.microsoft.com/office/drawing/2014/main" id="{B2629E1F-9AF7-42C5-95E7-2EB96F18ADFB}"/>
              </a:ext>
            </a:extLst>
          </p:cNvPr>
          <p:cNvSpPr txBox="1"/>
          <p:nvPr/>
        </p:nvSpPr>
        <p:spPr>
          <a:xfrm>
            <a:off x="851821" y="1598218"/>
            <a:ext cx="10730204" cy="5478423"/>
          </a:xfrm>
          <a:prstGeom prst="rect">
            <a:avLst/>
          </a:prstGeom>
          <a:noFill/>
        </p:spPr>
        <p:txBody>
          <a:bodyPr wrap="square">
            <a:spAutoFit/>
          </a:bodyPr>
          <a:lstStyle/>
          <a:p>
            <a:pPr algn="just"/>
            <a:r>
              <a:rPr lang="lt-LT" sz="1400" dirty="0" err="1"/>
              <a:t>Chi</a:t>
            </a:r>
            <a:r>
              <a:rPr lang="lt-LT" sz="1400" dirty="0"/>
              <a:t>-kvadrato testas užima išskirtinę vietą statistiniuose skaičiavimuose. Vienas iš populiariausių neparametrinių kriterijų — </a:t>
            </a:r>
            <a:r>
              <a:rPr lang="lt-LT" sz="1400" dirty="0" err="1"/>
              <a:t>Chi</a:t>
            </a:r>
            <a:r>
              <a:rPr lang="lt-LT" sz="1400" dirty="0"/>
              <a:t>-kvadrato testas naudojamas hipotezėms apie kintamojo skirstinį populiacijoje tikrinti (t. y., ar empirinio ir teorinio skirstinių skirtumas yra reikšmingas), dviejų kintamųjų nepriklausomumui ar vieno kintamojo homogeniškumui tikrinti. SPSS </a:t>
            </a:r>
            <a:r>
              <a:rPr lang="lt-LT" sz="1400" dirty="0" err="1"/>
              <a:t>Chi</a:t>
            </a:r>
            <a:r>
              <a:rPr lang="lt-LT" sz="1400" dirty="0"/>
              <a:t>-kvadrato kriterijus skaičiuojamas trejopai: pagal </a:t>
            </a:r>
            <a:r>
              <a:rPr lang="lt-LT" sz="1400" dirty="0" err="1"/>
              <a:t>Pirsono</a:t>
            </a:r>
            <a:r>
              <a:rPr lang="lt-LT" sz="1400" dirty="0"/>
              <a:t> (</a:t>
            </a:r>
            <a:r>
              <a:rPr lang="lt-LT" sz="1400" dirty="0" err="1"/>
              <a:t>Pearson</a:t>
            </a:r>
            <a:r>
              <a:rPr lang="lt-LT" sz="1400" dirty="0"/>
              <a:t>) formulę, pagal tikėtinumo santykio (</a:t>
            </a:r>
            <a:r>
              <a:rPr lang="lt-LT" sz="1400" dirty="0" err="1"/>
              <a:t>Likelihood</a:t>
            </a:r>
            <a:r>
              <a:rPr lang="lt-LT" sz="1400" dirty="0"/>
              <a:t> </a:t>
            </a:r>
            <a:r>
              <a:rPr lang="lt-LT" sz="1400" dirty="0" err="1"/>
              <a:t>Ratio</a:t>
            </a:r>
            <a:r>
              <a:rPr lang="lt-LT" sz="1400" dirty="0"/>
              <a:t>) formulę ir pagal </a:t>
            </a:r>
            <a:r>
              <a:rPr lang="lt-LT" sz="1400" dirty="0" err="1"/>
              <a:t>Mantelio</a:t>
            </a:r>
            <a:r>
              <a:rPr lang="lt-LT" sz="1400" dirty="0"/>
              <a:t> ir </a:t>
            </a:r>
            <a:r>
              <a:rPr lang="lt-LT" sz="1400" dirty="0" err="1"/>
              <a:t>Haenzelio</a:t>
            </a:r>
            <a:r>
              <a:rPr lang="lt-LT" sz="1400" dirty="0"/>
              <a:t> (</a:t>
            </a:r>
            <a:r>
              <a:rPr lang="lt-LT" sz="1400" dirty="0" err="1"/>
              <a:t>Linear-by-Linear</a:t>
            </a:r>
            <a:r>
              <a:rPr lang="lt-LT" sz="1400" dirty="0"/>
              <a:t>) formulę (šio tyrimo atveju naudota </a:t>
            </a:r>
            <a:r>
              <a:rPr lang="lt-LT" sz="1400" dirty="0" err="1"/>
              <a:t>Pirsono</a:t>
            </a:r>
            <a:r>
              <a:rPr lang="lt-LT" sz="1400" dirty="0"/>
              <a:t> (</a:t>
            </a:r>
            <a:r>
              <a:rPr lang="lt-LT" sz="1400" dirty="0" err="1"/>
              <a:t>Pearson</a:t>
            </a:r>
            <a:r>
              <a:rPr lang="lt-LT" sz="1400" dirty="0"/>
              <a:t>) formulė).</a:t>
            </a:r>
          </a:p>
          <a:p>
            <a:pPr algn="just"/>
            <a:endParaRPr lang="lt-LT" sz="1400" dirty="0"/>
          </a:p>
          <a:p>
            <a:pPr algn="just"/>
            <a:endParaRPr lang="lt-LT" sz="1400" dirty="0"/>
          </a:p>
          <a:p>
            <a:pPr algn="just"/>
            <a:endParaRPr lang="lt-LT" sz="1400" dirty="0"/>
          </a:p>
          <a:p>
            <a:pPr algn="just"/>
            <a:endParaRPr lang="lt-LT" sz="1400" dirty="0"/>
          </a:p>
          <a:p>
            <a:pPr algn="just"/>
            <a:r>
              <a:rPr lang="lt-LT" sz="1400" dirty="0"/>
              <a:t>čia Oi — nustatyti dažniai, Ei — tikėtini dažniai, k — kintamųjų kategorijų, grupių skaičius (dažnių lentelės ląstelių skaičius). Asimptotinio </a:t>
            </a:r>
            <a:r>
              <a:rPr lang="lt-LT" sz="1400" dirty="0" err="1"/>
              <a:t>Chi</a:t>
            </a:r>
            <a:r>
              <a:rPr lang="lt-LT" sz="1400" dirty="0"/>
              <a:t>-kvadrato testo rezultatų patikimumą sąlygoja šie reikalavimai: bent 80% dažnių lentelės ląstelių tikėtini dažniai turi būti ne mažesni kaip 5 arba tikėtinas dažnis bet kurioje lentelės ląstelėje turi būti ne mažesnis kaip 1, stebėjimų skaičius turi būti ne mažesnis kaip 30.</a:t>
            </a:r>
          </a:p>
          <a:p>
            <a:pPr algn="just"/>
            <a:endParaRPr lang="lt-LT" sz="1400" dirty="0"/>
          </a:p>
          <a:p>
            <a:pPr algn="just">
              <a:lnSpc>
                <a:spcPct val="150000"/>
              </a:lnSpc>
            </a:pPr>
            <a:r>
              <a:rPr lang="lt-LT" sz="1400" dirty="0"/>
              <a:t>Sprendimas dėl statistinio reikšmingumo priimamas gavus </a:t>
            </a:r>
            <a:r>
              <a:rPr lang="lt-LT" sz="1400" dirty="0" err="1"/>
              <a:t>Chi</a:t>
            </a:r>
            <a:r>
              <a:rPr lang="lt-LT" sz="1400" dirty="0"/>
              <a:t>-kvadrato kriterijaus reikšmes, taip pat kriterijaus p-reikšmę (</a:t>
            </a:r>
            <a:r>
              <a:rPr lang="lt-LT" sz="1400" dirty="0" err="1"/>
              <a:t>Asymp</a:t>
            </a:r>
            <a:r>
              <a:rPr lang="lt-LT" sz="1400" dirty="0"/>
              <a:t>. </a:t>
            </a:r>
            <a:r>
              <a:rPr lang="lt-LT" sz="1400" dirty="0" err="1"/>
              <a:t>Sig</a:t>
            </a:r>
            <a:r>
              <a:rPr lang="lt-LT" sz="1400" dirty="0"/>
              <a:t>.(2-sided)):</a:t>
            </a:r>
          </a:p>
          <a:p>
            <a:pPr marL="342900" lvl="0" indent="-342900" algn="just">
              <a:lnSpc>
                <a:spcPct val="150000"/>
              </a:lnSpc>
              <a:buFont typeface="Symbol" panose="05050102010706020507" pitchFamily="18" charset="2"/>
              <a:buChar char=""/>
            </a:pPr>
            <a:r>
              <a:rPr lang="lt-LT" sz="1400" dirty="0"/>
              <a:t>Kai tikrinamas požymių nepriklausomumas (kintamųjų pora pasitaiko vienoje populiacijoje) — požymiai statistiškai priklausomi, kai p &lt; α; požymiai statistiškai nepriklausomi, kai p &gt;= α, čia α — nustatytas reikšmingumo lygmuo.</a:t>
            </a:r>
          </a:p>
          <a:p>
            <a:pPr marL="342900" lvl="0" indent="-342900" algn="just">
              <a:lnSpc>
                <a:spcPct val="150000"/>
              </a:lnSpc>
              <a:buFont typeface="Symbol" panose="05050102010706020507" pitchFamily="18" charset="2"/>
              <a:buChar char=""/>
            </a:pPr>
            <a:r>
              <a:rPr lang="lt-LT" sz="1400" dirty="0"/>
              <a:t>Kai tikrinamas požymių homogeniškumas (keliose populiacijose pasitaiko tas pats kintamasis) — požymio skirstiniai skirtingose populiacijose skiriasi reikšmingai, kai p &lt; α; požymio skirstiniai skirtingose populiacijose skiriasi nereikšmingai, kai p &gt;= α.</a:t>
            </a:r>
          </a:p>
          <a:p>
            <a:pPr algn="just"/>
            <a:endParaRPr lang="lt-LT" sz="1400" dirty="0"/>
          </a:p>
          <a:p>
            <a:pPr algn="just"/>
            <a:endParaRPr lang="lt-LT" sz="1400" dirty="0"/>
          </a:p>
        </p:txBody>
      </p:sp>
      <p:pic>
        <p:nvPicPr>
          <p:cNvPr id="11" name="Picture 10">
            <a:extLst>
              <a:ext uri="{FF2B5EF4-FFF2-40B4-BE49-F238E27FC236}">
                <a16:creationId xmlns:a16="http://schemas.microsoft.com/office/drawing/2014/main" id="{27A382DD-DF5A-4512-BA7C-D78DC0C886A2}"/>
              </a:ext>
            </a:extLst>
          </p:cNvPr>
          <p:cNvPicPr>
            <a:picLocks noChangeAspect="1"/>
          </p:cNvPicPr>
          <p:nvPr/>
        </p:nvPicPr>
        <p:blipFill>
          <a:blip r:embed="rId3"/>
          <a:stretch>
            <a:fillRect/>
          </a:stretch>
        </p:blipFill>
        <p:spPr>
          <a:xfrm>
            <a:off x="609975" y="2699015"/>
            <a:ext cx="2325370" cy="792480"/>
          </a:xfrm>
          <a:prstGeom prst="rect">
            <a:avLst/>
          </a:prstGeom>
        </p:spPr>
      </p:pic>
    </p:spTree>
    <p:extLst>
      <p:ext uri="{BB962C8B-B14F-4D97-AF65-F5344CB8AC3E}">
        <p14:creationId xmlns:p14="http://schemas.microsoft.com/office/powerpoint/2010/main" val="2611328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DFB25965-713E-455F-89FE-EE54C127EF2E}"/>
              </a:ext>
            </a:extLst>
          </p:cNvPr>
          <p:cNvGraphicFramePr>
            <a:graphicFrameLocks/>
          </p:cNvGraphicFramePr>
          <p:nvPr>
            <p:extLst>
              <p:ext uri="{D42A27DB-BD31-4B8C-83A1-F6EECF244321}">
                <p14:modId xmlns:p14="http://schemas.microsoft.com/office/powerpoint/2010/main" val="558166405"/>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4544080" cy="577081"/>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N=811*</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 m. ir vyresni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p>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Seniūnaičio rinkimuose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0C6BE888-D410-42F3-9BCF-47FBA1A5DFE7}"/>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924151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a:extLst>
              <a:ext uri="{FF2B5EF4-FFF2-40B4-BE49-F238E27FC236}">
                <a16:creationId xmlns:a16="http://schemas.microsoft.com/office/drawing/2014/main" id="{9EB37530-B9C0-4418-A1E4-9F11979A6565}"/>
              </a:ext>
            </a:extLst>
          </p:cNvPr>
          <p:cNvGraphicFramePr>
            <a:graphicFrameLocks/>
          </p:cNvGraphicFramePr>
          <p:nvPr>
            <p:extLst>
              <p:ext uri="{D42A27DB-BD31-4B8C-83A1-F6EECF244321}">
                <p14:modId xmlns:p14="http://schemas.microsoft.com/office/powerpoint/2010/main" val="3868206443"/>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146041"/>
            <a:ext cx="2332654" cy="938719"/>
          </a:xfrm>
          <a:prstGeom prst="rect">
            <a:avLst/>
          </a:prstGeom>
          <a:noFill/>
        </p:spPr>
        <p:txBody>
          <a:bodyPr wrap="square" rtlCol="0">
            <a:spAutoFit/>
          </a:bodyPr>
          <a:lstStyle/>
          <a:p>
            <a:pPr algn="ctr"/>
            <a:r>
              <a:rPr lang="lt-LT" sz="1100" dirty="0"/>
              <a:t>Išsakant savo poziciją dalinantis informacija socialiniuose tinkluose (Instagram, Facebook, </a:t>
            </a:r>
            <a:r>
              <a:rPr lang="lt-LT" sz="1100" dirty="0" err="1"/>
              <a:t>TikTok</a:t>
            </a:r>
            <a:r>
              <a:rPr lang="lt-LT" sz="1100" dirty="0"/>
              <a:t> ir kt..), dalyvaujant virtualiose diskusijose ir t.t.</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93871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0AA26B83-BA09-4F7B-8526-C0A2DE3F71C3}"/>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438472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a:extLst>
              <a:ext uri="{FF2B5EF4-FFF2-40B4-BE49-F238E27FC236}">
                <a16:creationId xmlns:a16="http://schemas.microsoft.com/office/drawing/2014/main" id="{97BC20FD-7556-4662-99FA-71C53C916A1A}"/>
              </a:ext>
            </a:extLst>
          </p:cNvPr>
          <p:cNvGraphicFramePr>
            <a:graphicFrameLocks/>
          </p:cNvGraphicFramePr>
          <p:nvPr>
            <p:extLst>
              <p:ext uri="{D42A27DB-BD31-4B8C-83A1-F6EECF244321}">
                <p14:modId xmlns:p14="http://schemas.microsoft.com/office/powerpoint/2010/main" val="2839115152"/>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297508"/>
            <a:ext cx="2332654" cy="430887"/>
          </a:xfrm>
          <a:prstGeom prst="rect">
            <a:avLst/>
          </a:prstGeom>
          <a:noFill/>
        </p:spPr>
        <p:txBody>
          <a:bodyPr wrap="square" rtlCol="0">
            <a:spAutoFit/>
          </a:bodyPr>
          <a:lstStyle/>
          <a:p>
            <a:pPr algn="ctr"/>
            <a:r>
              <a:rPr lang="lt-LT" sz="1100" dirty="0" err="1"/>
              <a:t>Savanoriaujant</a:t>
            </a:r>
            <a:r>
              <a:rPr lang="lt-LT" sz="1100" dirty="0"/>
              <a:t> nevyriausybinėje organizacijoje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51B6A81D-8B9A-4ED7-A810-7081EB0A190A}"/>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122048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A4F5F723-B7E2-4B7D-88A4-161FCB030B9B}"/>
              </a:ext>
            </a:extLst>
          </p:cNvPr>
          <p:cNvGraphicFramePr>
            <a:graphicFrameLocks/>
          </p:cNvGraphicFramePr>
          <p:nvPr>
            <p:extLst>
              <p:ext uri="{D42A27DB-BD31-4B8C-83A1-F6EECF244321}">
                <p14:modId xmlns:p14="http://schemas.microsoft.com/office/powerpoint/2010/main" val="1450067340"/>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Vietos bendruomenės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6D7610F7-613F-4719-8193-B914CC3F1A72}"/>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546250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0F82FAB3-30DC-4198-8DB1-2EDEE051ABD6}"/>
              </a:ext>
            </a:extLst>
          </p:cNvPr>
          <p:cNvGraphicFramePr>
            <a:graphicFrameLocks/>
          </p:cNvGraphicFramePr>
          <p:nvPr>
            <p:extLst>
              <p:ext uri="{D42A27DB-BD31-4B8C-83A1-F6EECF244321}">
                <p14:modId xmlns:p14="http://schemas.microsoft.com/office/powerpoint/2010/main" val="2875030511"/>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219183"/>
            <a:ext cx="2332654" cy="600164"/>
          </a:xfrm>
          <a:prstGeom prst="rect">
            <a:avLst/>
          </a:prstGeom>
          <a:noFill/>
        </p:spPr>
        <p:txBody>
          <a:bodyPr wrap="square" rtlCol="0">
            <a:spAutoFit/>
          </a:bodyPr>
          <a:lstStyle/>
          <a:p>
            <a:pPr algn="ctr"/>
            <a:r>
              <a:rPr lang="lt-LT" sz="1100" dirty="0"/>
              <a:t>Mokinių parlamento, Jaunimo reikalų tarybų ir kitose panašiose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36E6BB3D-AB2C-473F-9F77-666BB0346396}"/>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563867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a:extLst>
              <a:ext uri="{FF2B5EF4-FFF2-40B4-BE49-F238E27FC236}">
                <a16:creationId xmlns:a16="http://schemas.microsoft.com/office/drawing/2014/main" id="{434501F2-38A4-4931-80E3-1E97FBC3070D}"/>
              </a:ext>
            </a:extLst>
          </p:cNvPr>
          <p:cNvGraphicFramePr>
            <a:graphicFrameLocks/>
          </p:cNvGraphicFramePr>
          <p:nvPr>
            <p:extLst>
              <p:ext uri="{D42A27DB-BD31-4B8C-83A1-F6EECF244321}">
                <p14:modId xmlns:p14="http://schemas.microsoft.com/office/powerpoint/2010/main" val="408878905"/>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219183"/>
            <a:ext cx="2332654" cy="600164"/>
          </a:xfrm>
          <a:prstGeom prst="rect">
            <a:avLst/>
          </a:prstGeom>
          <a:noFill/>
        </p:spPr>
        <p:txBody>
          <a:bodyPr wrap="square" rtlCol="0">
            <a:spAutoFit/>
          </a:bodyPr>
          <a:lstStyle/>
          <a:p>
            <a:pPr algn="ctr"/>
            <a:r>
              <a:rPr lang="lt-LT" sz="1100" dirty="0"/>
              <a:t>Neformalių grupių ir ar judėjimų veiklose, kai sprendžiami Jums aktualūs klausimai</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85B26009-B775-48D4-863B-EB4136E37E1E}"/>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250788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Kartais dalyvaujantys pilietinėse akcijose, protestuose, demonstracijose ir panašiose veiklose dažniau nurodė vyrai (</a:t>
            </a:r>
            <a:r>
              <a:rPr lang="lt-LT" dirty="0" err="1"/>
              <a:t>Pearsono</a:t>
            </a:r>
            <a:r>
              <a:rPr lang="lt-LT" dirty="0"/>
              <a:t> </a:t>
            </a:r>
            <a:r>
              <a:rPr lang="el-GR" dirty="0"/>
              <a:t>χ2 </a:t>
            </a:r>
            <a:r>
              <a:rPr lang="lt-LT" dirty="0"/>
              <a:t>testo p&lt;0,05).</a:t>
            </a: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219183"/>
            <a:ext cx="2332654" cy="600164"/>
          </a:xfrm>
          <a:prstGeom prst="rect">
            <a:avLst/>
          </a:prstGeom>
          <a:noFill/>
        </p:spPr>
        <p:txBody>
          <a:bodyPr wrap="square" rtlCol="0">
            <a:spAutoFit/>
          </a:bodyPr>
          <a:lstStyle/>
          <a:p>
            <a:pPr algn="ctr"/>
            <a:r>
              <a:rPr lang="lt-LT" sz="1100" dirty="0"/>
              <a:t>Pilietinėse akcijose, protestuose, demonstracijose ir panašiose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aphicFrame>
        <p:nvGraphicFramePr>
          <p:cNvPr id="10" name="Content Placeholder 13">
            <a:extLst>
              <a:ext uri="{FF2B5EF4-FFF2-40B4-BE49-F238E27FC236}">
                <a16:creationId xmlns:a16="http://schemas.microsoft.com/office/drawing/2014/main" id="{6DF24D76-CB27-4D07-9CFD-F46E13002329}"/>
              </a:ext>
            </a:extLst>
          </p:cNvPr>
          <p:cNvGraphicFramePr>
            <a:graphicFrameLocks/>
          </p:cNvGraphicFramePr>
          <p:nvPr>
            <p:extLst>
              <p:ext uri="{D42A27DB-BD31-4B8C-83A1-F6EECF244321}">
                <p14:modId xmlns:p14="http://schemas.microsoft.com/office/powerpoint/2010/main" val="473871420"/>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4930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75CBAD04-2CFF-4417-9CDE-9160220EA97A}"/>
              </a:ext>
            </a:extLst>
          </p:cNvPr>
          <p:cNvGraphicFramePr>
            <a:graphicFrameLocks/>
          </p:cNvGraphicFramePr>
          <p:nvPr>
            <p:extLst>
              <p:ext uri="{D42A27DB-BD31-4B8C-83A1-F6EECF244321}">
                <p14:modId xmlns:p14="http://schemas.microsoft.com/office/powerpoint/2010/main" val="3442362693"/>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Religinės bendruomenės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88CB42B9-C9B2-4A87-9D86-10FBB42CE62A}"/>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77635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86D593C0-A975-4396-940F-6E0FA8124B15}"/>
              </a:ext>
            </a:extLst>
          </p:cNvPr>
          <p:cNvGraphicFramePr>
            <a:graphicFrameLocks/>
          </p:cNvGraphicFramePr>
          <p:nvPr>
            <p:extLst>
              <p:ext uri="{D42A27DB-BD31-4B8C-83A1-F6EECF244321}">
                <p14:modId xmlns:p14="http://schemas.microsoft.com/office/powerpoint/2010/main" val="3189214743"/>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Content Placeholder 2">
            <a:extLst>
              <a:ext uri="{FF2B5EF4-FFF2-40B4-BE49-F238E27FC236}">
                <a16:creationId xmlns:a16="http://schemas.microsoft.com/office/drawing/2014/main" id="{24BCF6F3-5BC2-4E05-BFA8-547B4F4FC040}"/>
              </a:ext>
            </a:extLst>
          </p:cNvPr>
          <p:cNvSpPr>
            <a:spLocks noGrp="1"/>
          </p:cNvSpPr>
          <p:nvPr>
            <p:ph sz="half" idx="10"/>
          </p:nvPr>
        </p:nvSpPr>
        <p:spPr/>
        <p:txBody>
          <a:bodyPr/>
          <a:lstStyle/>
          <a:p>
            <a:r>
              <a:rPr lang="lt-LT" dirty="0"/>
              <a:t>Labai dažnai dalyvaujantys kitų NVO veiklose dažniau nurodė miestų gyventojai (</a:t>
            </a:r>
            <a:r>
              <a:rPr lang="lt-LT" dirty="0" err="1"/>
              <a:t>Pearsono</a:t>
            </a:r>
            <a:r>
              <a:rPr lang="lt-LT" dirty="0"/>
              <a:t> </a:t>
            </a:r>
            <a:r>
              <a:rPr lang="el-GR" dirty="0"/>
              <a:t>χ2 </a:t>
            </a:r>
            <a:r>
              <a:rPr lang="lt-LT" dirty="0"/>
              <a:t>testo p&lt;0,001). </a:t>
            </a: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Kitų NVO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921706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3">
            <a:extLst>
              <a:ext uri="{FF2B5EF4-FFF2-40B4-BE49-F238E27FC236}">
                <a16:creationId xmlns:a16="http://schemas.microsoft.com/office/drawing/2014/main" id="{6957184D-383D-4B60-B965-946D0BEF2A47}"/>
              </a:ext>
            </a:extLst>
          </p:cNvPr>
          <p:cNvGraphicFramePr>
            <a:graphicFrameLocks/>
          </p:cNvGraphicFramePr>
          <p:nvPr>
            <p:extLst>
              <p:ext uri="{D42A27DB-BD31-4B8C-83A1-F6EECF244321}">
                <p14:modId xmlns:p14="http://schemas.microsoft.com/office/powerpoint/2010/main" val="423485615"/>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297508"/>
            <a:ext cx="2332654" cy="430887"/>
          </a:xfrm>
          <a:prstGeom prst="rect">
            <a:avLst/>
          </a:prstGeom>
          <a:noFill/>
        </p:spPr>
        <p:txBody>
          <a:bodyPr wrap="square" rtlCol="0">
            <a:spAutoFit/>
          </a:bodyPr>
          <a:lstStyle/>
          <a:p>
            <a:pPr algn="ctr"/>
            <a:r>
              <a:rPr lang="lt-LT" sz="1100" dirty="0"/>
              <a:t>Politinės partijos / organizacijos veikloje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76DAAA19-718E-411A-A90D-D5415296E3BF}"/>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4187290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0" name="Title 4">
            <a:extLst>
              <a:ext uri="{FF2B5EF4-FFF2-40B4-BE49-F238E27FC236}">
                <a16:creationId xmlns:a16="http://schemas.microsoft.com/office/drawing/2014/main" id="{8AB8FFEC-0EFC-42CE-B9A9-5307B6E12A00}"/>
              </a:ext>
            </a:extLst>
          </p:cNvPr>
          <p:cNvSpPr txBox="1">
            <a:spLocks/>
          </p:cNvSpPr>
          <p:nvPr/>
        </p:nvSpPr>
        <p:spPr>
          <a:xfrm>
            <a:off x="2461893" y="196975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endParaRPr lang="lt-LT" dirty="0">
              <a:solidFill>
                <a:schemeClr val="accent2">
                  <a:lumMod val="75000"/>
                </a:schemeClr>
              </a:solidFill>
            </a:endParaRPr>
          </a:p>
        </p:txBody>
      </p:sp>
      <p:sp>
        <p:nvSpPr>
          <p:cNvPr id="13" name="Title 4">
            <a:extLst>
              <a:ext uri="{FF2B5EF4-FFF2-40B4-BE49-F238E27FC236}">
                <a16:creationId xmlns:a16="http://schemas.microsoft.com/office/drawing/2014/main" id="{E8EE1966-BECF-4DB3-B993-5613B834D832}"/>
              </a:ext>
            </a:extLst>
          </p:cNvPr>
          <p:cNvSpPr txBox="1">
            <a:spLocks/>
          </p:cNvSpPr>
          <p:nvPr/>
        </p:nvSpPr>
        <p:spPr>
          <a:xfrm>
            <a:off x="1221178" y="15984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pPr algn="ctr"/>
            <a:r>
              <a:rPr lang="lt-LT" dirty="0">
                <a:solidFill>
                  <a:schemeClr val="accent2">
                    <a:lumMod val="75000"/>
                  </a:schemeClr>
                </a:solidFill>
              </a:rPr>
              <a:t>CHI-KVADRATO (</a:t>
            </a:r>
            <a:r>
              <a:rPr lang="el-GR" dirty="0">
                <a:solidFill>
                  <a:schemeClr val="accent2">
                    <a:lumMod val="75000"/>
                  </a:schemeClr>
                </a:solidFill>
              </a:rPr>
              <a:t>χ2) </a:t>
            </a:r>
            <a:r>
              <a:rPr lang="lt-LT" dirty="0">
                <a:solidFill>
                  <a:schemeClr val="accent2">
                    <a:lumMod val="75000"/>
                  </a:schemeClr>
                </a:solidFill>
              </a:rPr>
              <a:t>TESTAS IR KORELIACIJOS KOEFICIENTAI</a:t>
            </a:r>
          </a:p>
        </p:txBody>
      </p:sp>
      <p:sp>
        <p:nvSpPr>
          <p:cNvPr id="9" name="TextBox 8">
            <a:extLst>
              <a:ext uri="{FF2B5EF4-FFF2-40B4-BE49-F238E27FC236}">
                <a16:creationId xmlns:a16="http://schemas.microsoft.com/office/drawing/2014/main" id="{B2629E1F-9AF7-42C5-95E7-2EB96F18ADFB}"/>
              </a:ext>
            </a:extLst>
          </p:cNvPr>
          <p:cNvSpPr txBox="1"/>
          <p:nvPr/>
        </p:nvSpPr>
        <p:spPr>
          <a:xfrm>
            <a:off x="730897" y="1521160"/>
            <a:ext cx="10730204" cy="2893100"/>
          </a:xfrm>
          <a:prstGeom prst="rect">
            <a:avLst/>
          </a:prstGeom>
          <a:noFill/>
        </p:spPr>
        <p:txBody>
          <a:bodyPr wrap="square">
            <a:spAutoFit/>
          </a:bodyPr>
          <a:lstStyle/>
          <a:p>
            <a:pPr algn="just"/>
            <a:r>
              <a:rPr lang="lt-LT" sz="1400" i="1" dirty="0"/>
              <a:t>Koreliacijos koeficientai</a:t>
            </a:r>
          </a:p>
          <a:p>
            <a:pPr algn="just"/>
            <a:endParaRPr lang="lt-LT" sz="1400" i="1" dirty="0"/>
          </a:p>
          <a:p>
            <a:pPr algn="just"/>
            <a:r>
              <a:rPr lang="lt-LT" sz="1400" dirty="0"/>
              <a:t>Koreliacijos koeficientas yra tiesinės priklausomybės tarp kintamųjų kiekybinio įvertinimo kriterijus arba ryšio stiprumo matas. Matuojamų pagal rangų skalę kintamųjų (tik skaitmeninių reikšmių) yra skaičiuojamas </a:t>
            </a:r>
            <a:r>
              <a:rPr lang="lt-LT" sz="1400" dirty="0" err="1"/>
              <a:t>Spirmeno</a:t>
            </a:r>
            <a:r>
              <a:rPr lang="lt-LT" sz="1400" dirty="0"/>
              <a:t> (</a:t>
            </a:r>
            <a:r>
              <a:rPr lang="lt-LT" sz="1400" dirty="0" err="1"/>
              <a:t>Spearmen</a:t>
            </a:r>
            <a:r>
              <a:rPr lang="lt-LT" sz="1400" dirty="0"/>
              <a:t>) koreliacijos koeficientas, o matuojamų pagal intervalų skalę kintamųjų — </a:t>
            </a:r>
            <a:r>
              <a:rPr lang="lt-LT" sz="1400" dirty="0" err="1"/>
              <a:t>Pirsono</a:t>
            </a:r>
            <a:r>
              <a:rPr lang="lt-LT" sz="1400" dirty="0"/>
              <a:t> (</a:t>
            </a:r>
            <a:r>
              <a:rPr lang="lt-LT" sz="1400" dirty="0" err="1"/>
              <a:t>Pearson</a:t>
            </a:r>
            <a:r>
              <a:rPr lang="lt-LT" sz="1400" dirty="0"/>
              <a:t>) koreliacijos koeficientas. Turinčius dvi kategorijas (binarinius) nominaliuosius kintamuosius galima laikyti </a:t>
            </a:r>
            <a:r>
              <a:rPr lang="lt-LT" sz="1400" dirty="0" err="1"/>
              <a:t>ranginiais</a:t>
            </a:r>
            <a:r>
              <a:rPr lang="lt-LT" sz="1400" dirty="0"/>
              <a:t> kintamaisiais.</a:t>
            </a:r>
          </a:p>
          <a:p>
            <a:pPr algn="just"/>
            <a:endParaRPr lang="lt-LT" sz="1400" dirty="0"/>
          </a:p>
          <a:p>
            <a:pPr algn="just"/>
            <a:r>
              <a:rPr lang="lt-LT" sz="1400" dirty="0" err="1"/>
              <a:t>Pirsono</a:t>
            </a:r>
            <a:r>
              <a:rPr lang="lt-LT" sz="1400" dirty="0"/>
              <a:t> (</a:t>
            </a:r>
            <a:r>
              <a:rPr lang="lt-LT" sz="1400" dirty="0" err="1"/>
              <a:t>Pearson’s</a:t>
            </a:r>
            <a:r>
              <a:rPr lang="lt-LT" sz="1400" dirty="0"/>
              <a:t> R) ir </a:t>
            </a:r>
            <a:r>
              <a:rPr lang="lt-LT" sz="1400" dirty="0" err="1"/>
              <a:t>Spirmeno</a:t>
            </a:r>
            <a:r>
              <a:rPr lang="lt-LT" sz="1400" dirty="0"/>
              <a:t> (</a:t>
            </a:r>
            <a:r>
              <a:rPr lang="lt-LT" sz="1400" dirty="0" err="1"/>
              <a:t>Spearman</a:t>
            </a:r>
            <a:r>
              <a:rPr lang="lt-LT" sz="1400" dirty="0"/>
              <a:t> </a:t>
            </a:r>
            <a:r>
              <a:rPr lang="lt-LT" sz="1400" dirty="0" err="1"/>
              <a:t>Correlation</a:t>
            </a:r>
            <a:r>
              <a:rPr lang="lt-LT" sz="1400" dirty="0"/>
              <a:t>) koreliacijos koeficientų reikšmėmis, taip pat kriterijaus p-reikšme (</a:t>
            </a:r>
            <a:r>
              <a:rPr lang="lt-LT" sz="1400" dirty="0" err="1"/>
              <a:t>Approx</a:t>
            </a:r>
            <a:r>
              <a:rPr lang="lt-LT" sz="1400" dirty="0"/>
              <a:t>. </a:t>
            </a:r>
            <a:r>
              <a:rPr lang="lt-LT" sz="1400" dirty="0" err="1"/>
              <a:t>Sig</a:t>
            </a:r>
            <a:r>
              <a:rPr lang="lt-LT" sz="1400" dirty="0"/>
              <a:t>.) remiantis sprendžiama, ar koreliacija statistiškai reikšminga: populiacijos kintamieji koreliuoja, kai p &lt; </a:t>
            </a:r>
            <a:r>
              <a:rPr lang="el-GR" sz="1400" dirty="0"/>
              <a:t>α, </a:t>
            </a:r>
            <a:r>
              <a:rPr lang="lt-LT" sz="1400" dirty="0"/>
              <a:t>kintamieji nekoreliuoja, kai p &gt;= </a:t>
            </a:r>
            <a:r>
              <a:rPr lang="el-GR" sz="1400" dirty="0"/>
              <a:t>α, </a:t>
            </a:r>
            <a:r>
              <a:rPr lang="lt-LT" sz="1400" dirty="0"/>
              <a:t>čia </a:t>
            </a:r>
            <a:r>
              <a:rPr lang="el-GR" sz="1400" dirty="0"/>
              <a:t>α — </a:t>
            </a:r>
            <a:r>
              <a:rPr lang="lt-LT" sz="1400" dirty="0"/>
              <a:t>nustatytas reikšmingumo lygmuo (</a:t>
            </a:r>
            <a:r>
              <a:rPr lang="lt-LT" sz="1400" dirty="0" err="1"/>
              <a:t>Pukėnas</a:t>
            </a:r>
            <a:r>
              <a:rPr lang="lt-LT" sz="1400" dirty="0"/>
              <a:t>, 2005, p. 106-1081*).</a:t>
            </a:r>
          </a:p>
          <a:p>
            <a:pPr algn="just"/>
            <a:endParaRPr lang="lt-LT" sz="1400" dirty="0"/>
          </a:p>
          <a:p>
            <a:pPr algn="just"/>
            <a:endParaRPr lang="lt-LT" sz="1400" dirty="0"/>
          </a:p>
          <a:p>
            <a:pPr algn="just"/>
            <a:endParaRPr lang="lt-LT" sz="1400" dirty="0"/>
          </a:p>
        </p:txBody>
      </p:sp>
      <p:sp>
        <p:nvSpPr>
          <p:cNvPr id="8" name="TextBox 7">
            <a:extLst>
              <a:ext uri="{FF2B5EF4-FFF2-40B4-BE49-F238E27FC236}">
                <a16:creationId xmlns:a16="http://schemas.microsoft.com/office/drawing/2014/main" id="{A0383AB0-DA2D-44FA-B302-063043DF6BB4}"/>
              </a:ext>
            </a:extLst>
          </p:cNvPr>
          <p:cNvSpPr txBox="1">
            <a:spLocks noChangeArrowheads="1"/>
          </p:cNvSpPr>
          <p:nvPr/>
        </p:nvSpPr>
        <p:spPr bwMode="auto">
          <a:xfrm>
            <a:off x="727364" y="6364994"/>
            <a:ext cx="69488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a:t>
            </a:r>
            <a:r>
              <a:rPr lang="lt-LT" altLang="lt-LT" sz="1000" i="1" dirty="0" err="1">
                <a:solidFill>
                  <a:srgbClr val="595959"/>
                </a:solidFill>
                <a:latin typeface="+mn-lt"/>
              </a:rPr>
              <a:t>Pukėnas</a:t>
            </a:r>
            <a:r>
              <a:rPr lang="lt-LT" altLang="lt-LT" sz="1000" i="1" dirty="0">
                <a:solidFill>
                  <a:srgbClr val="595959"/>
                </a:solidFill>
                <a:latin typeface="+mn-lt"/>
              </a:rPr>
              <a:t>, K. (2005) Sportinių tyrimų duomenų analizė SPSS programa. Vilnius.</a:t>
            </a:r>
          </a:p>
        </p:txBody>
      </p:sp>
    </p:spTree>
    <p:extLst>
      <p:ext uri="{BB962C8B-B14F-4D97-AF65-F5344CB8AC3E}">
        <p14:creationId xmlns:p14="http://schemas.microsoft.com/office/powerpoint/2010/main" val="1988196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3">
            <a:extLst>
              <a:ext uri="{FF2B5EF4-FFF2-40B4-BE49-F238E27FC236}">
                <a16:creationId xmlns:a16="http://schemas.microsoft.com/office/drawing/2014/main" id="{DCC33D24-561E-40EB-942A-374F6D1E3728}"/>
              </a:ext>
            </a:extLst>
          </p:cNvPr>
          <p:cNvGraphicFramePr>
            <a:graphicFrameLocks/>
          </p:cNvGraphicFramePr>
          <p:nvPr>
            <p:extLst>
              <p:ext uri="{D42A27DB-BD31-4B8C-83A1-F6EECF244321}">
                <p14:modId xmlns:p14="http://schemas.microsoft.com/office/powerpoint/2010/main" val="691368763"/>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8" y="1745959"/>
            <a:ext cx="3247125" cy="415498"/>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N=430*</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*dirbantys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388460"/>
            <a:ext cx="2332654" cy="261610"/>
          </a:xfrm>
          <a:prstGeom prst="rect">
            <a:avLst/>
          </a:prstGeom>
          <a:noFill/>
        </p:spPr>
        <p:txBody>
          <a:bodyPr wrap="square" rtlCol="0">
            <a:spAutoFit/>
          </a:bodyPr>
          <a:lstStyle/>
          <a:p>
            <a:pPr algn="ctr"/>
            <a:r>
              <a:rPr lang="lt-LT" sz="1100" dirty="0"/>
              <a:t>Profesinės sąjungos veiklose</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A08D6937-7EFB-431E-A01B-CE5232C4FDDC}"/>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416798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a:extLst>
              <a:ext uri="{FF2B5EF4-FFF2-40B4-BE49-F238E27FC236}">
                <a16:creationId xmlns:a16="http://schemas.microsoft.com/office/drawing/2014/main" id="{6FCE6F1E-27C6-4354-87F1-C19A67EE0AEC}"/>
              </a:ext>
            </a:extLst>
          </p:cNvPr>
          <p:cNvGraphicFramePr>
            <a:graphicFrameLocks/>
          </p:cNvGraphicFramePr>
          <p:nvPr>
            <p:extLst>
              <p:ext uri="{D42A27DB-BD31-4B8C-83A1-F6EECF244321}">
                <p14:modId xmlns:p14="http://schemas.microsoft.com/office/powerpoint/2010/main" val="1221966736"/>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Kokiose veiklose ir kaip dažnai dalyvaujate (dalyvavote)?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DALYVAVIMAS PILIETINĖSE VEIKLOSE</a:t>
            </a:r>
            <a:r>
              <a:rPr lang="en-US" sz="2800" dirty="0">
                <a:solidFill>
                  <a:schemeClr val="accent2">
                    <a:lumMod val="75000"/>
                  </a:schemeClr>
                </a:solidFill>
              </a:rPr>
              <a:t> (PROC.)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DA6F92E2-D5B4-4EA5-82A4-27A17C598A99}"/>
              </a:ext>
            </a:extLst>
          </p:cNvPr>
          <p:cNvSpPr txBox="1"/>
          <p:nvPr/>
        </p:nvSpPr>
        <p:spPr>
          <a:xfrm>
            <a:off x="1315615" y="2134544"/>
            <a:ext cx="2332654" cy="769441"/>
          </a:xfrm>
          <a:prstGeom prst="rect">
            <a:avLst/>
          </a:prstGeom>
          <a:noFill/>
        </p:spPr>
        <p:txBody>
          <a:bodyPr wrap="square" rtlCol="0">
            <a:spAutoFit/>
          </a:bodyPr>
          <a:lstStyle/>
          <a:p>
            <a:pPr algn="ctr"/>
            <a:r>
              <a:rPr lang="lt-LT" sz="1100" dirty="0"/>
              <a:t>Kreipiantis į Jūsų savivaldybės Jaunimo reikalų koordinatorių ir (ar) Jaunimo reikalų tarybą Jums aktualiais klausimais</a:t>
            </a:r>
          </a:p>
        </p:txBody>
      </p:sp>
      <p:sp>
        <p:nvSpPr>
          <p:cNvPr id="8" name="Rectangle 7">
            <a:extLst>
              <a:ext uri="{FF2B5EF4-FFF2-40B4-BE49-F238E27FC236}">
                <a16:creationId xmlns:a16="http://schemas.microsoft.com/office/drawing/2014/main" id="{ADC58206-33F6-407A-B82E-D5CA0923AB6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Content Placeholder 2">
            <a:extLst>
              <a:ext uri="{FF2B5EF4-FFF2-40B4-BE49-F238E27FC236}">
                <a16:creationId xmlns:a16="http://schemas.microsoft.com/office/drawing/2014/main" id="{247ECD30-3CDA-44F4-9902-F03CFC4FA804}"/>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943977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aphicFrame>
        <p:nvGraphicFramePr>
          <p:cNvPr id="16" name="Content Placeholder 13">
            <a:extLst>
              <a:ext uri="{FF2B5EF4-FFF2-40B4-BE49-F238E27FC236}">
                <a16:creationId xmlns:a16="http://schemas.microsoft.com/office/drawing/2014/main" id="{866C17DD-1DAB-482A-8B05-A1CF5C0AC8DA}"/>
              </a:ext>
            </a:extLst>
          </p:cNvPr>
          <p:cNvGraphicFramePr>
            <a:graphicFrameLocks/>
          </p:cNvGraphicFramePr>
          <p:nvPr>
            <p:extLst>
              <p:ext uri="{D42A27DB-BD31-4B8C-83A1-F6EECF244321}">
                <p14:modId xmlns:p14="http://schemas.microsoft.com/office/powerpoint/2010/main" val="2749762519"/>
              </p:ext>
            </p:extLst>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21F5FDB5-A00D-4508-A232-DD3FB33EFF74}"/>
              </a:ext>
            </a:extLst>
          </p:cNvPr>
          <p:cNvSpPr>
            <a:spLocks noGrp="1"/>
          </p:cNvSpPr>
          <p:nvPr>
            <p:ph sz="half" idx="10"/>
          </p:nvPr>
        </p:nvSpPr>
        <p:spPr>
          <a:xfrm>
            <a:off x="8709862" y="1871064"/>
            <a:ext cx="2819709" cy="4088672"/>
          </a:xfrm>
        </p:spPr>
        <p:txBody>
          <a:bodyPr/>
          <a:lstStyle/>
          <a:p>
            <a:r>
              <a:rPr lang="lt-LT" dirty="0"/>
              <a:t>Miesto gyventojai dažniau nurodė esantys nevyriausybinių organizacijų nariai (</a:t>
            </a:r>
            <a:r>
              <a:rPr lang="lt-LT" dirty="0" err="1"/>
              <a:t>Pearsono</a:t>
            </a:r>
            <a:r>
              <a:rPr lang="lt-LT" dirty="0"/>
              <a:t> </a:t>
            </a:r>
            <a:r>
              <a:rPr lang="el-GR" dirty="0"/>
              <a:t>χ2 </a:t>
            </a:r>
            <a:r>
              <a:rPr lang="lt-LT" dirty="0"/>
              <a:t>testo p&lt;0,05). </a:t>
            </a:r>
            <a:endParaRPr lang="en-US" dirty="0"/>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Ar esate kokios nevyriausybinės organizacijos (asociacijos ar kt.) narys?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a:bodyPr>
          <a:lstStyle/>
          <a:p>
            <a:r>
              <a:rPr lang="lt-LT" sz="2800" dirty="0">
                <a:solidFill>
                  <a:schemeClr val="accent2">
                    <a:lumMod val="75000"/>
                  </a:schemeClr>
                </a:solidFill>
              </a:rPr>
              <a:t>NARYSTĖ NEVYRIAUSYBINĖJE ORGANIZACIJOJE (PROC.)</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2" name="Callout: Bent Line 1">
            <a:extLst>
              <a:ext uri="{FF2B5EF4-FFF2-40B4-BE49-F238E27FC236}">
                <a16:creationId xmlns:a16="http://schemas.microsoft.com/office/drawing/2014/main" id="{ACAA0374-8F5B-4FD5-9070-620A856638BE}"/>
              </a:ext>
            </a:extLst>
          </p:cNvPr>
          <p:cNvSpPr/>
          <p:nvPr/>
        </p:nvSpPr>
        <p:spPr>
          <a:xfrm>
            <a:off x="307838" y="2071579"/>
            <a:ext cx="2332725" cy="2369791"/>
          </a:xfrm>
          <a:prstGeom prst="borderCallout2">
            <a:avLst>
              <a:gd name="adj1" fmla="val 43341"/>
              <a:gd name="adj2" fmla="val 102064"/>
              <a:gd name="adj3" fmla="val 47755"/>
              <a:gd name="adj4" fmla="val 122128"/>
              <a:gd name="adj5" fmla="val 83601"/>
              <a:gd name="adj6" fmla="val 13972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b="1" dirty="0"/>
              <a:t>Kokios organizacijos narys esate?*</a:t>
            </a:r>
          </a:p>
          <a:p>
            <a:pPr algn="ctr"/>
            <a:r>
              <a:rPr lang="lt-LT" sz="1100" dirty="0"/>
              <a:t>Skautų, Maisto banko, Moksleivių tarybos / organizacijos, Jaunimo klubo, Studentų atstovybės, Baltųjų pirštinių, Maltos ordino, Šaulių sąjungos, Aukštaičių kultūros draugijos, </a:t>
            </a:r>
            <a:r>
              <a:rPr lang="lt-LT" sz="1100" dirty="0" err="1"/>
              <a:t>Carito</a:t>
            </a:r>
            <a:r>
              <a:rPr lang="lt-LT" sz="1100" dirty="0"/>
              <a:t>, </a:t>
            </a:r>
            <a:r>
              <a:rPr lang="lt-LT" sz="1100" dirty="0" err="1"/>
              <a:t>LiJOT</a:t>
            </a:r>
            <a:r>
              <a:rPr lang="lt-LT" sz="1100" dirty="0"/>
              <a:t>, Jaunimo linijos, jaunųjų gamtininkų, jaunųjų informatikų, Lietuvos ornitologų draugijos, moterų krizių centro, Raudonojo kryžiaus, gyvūnų globos, Jaunųjų konservatorių lygos.</a:t>
            </a:r>
          </a:p>
        </p:txBody>
      </p:sp>
      <p:sp>
        <p:nvSpPr>
          <p:cNvPr id="9" name="TextBox 8">
            <a:extLst>
              <a:ext uri="{FF2B5EF4-FFF2-40B4-BE49-F238E27FC236}">
                <a16:creationId xmlns:a16="http://schemas.microsoft.com/office/drawing/2014/main" id="{C8A97F34-B701-4115-B0F0-22A81B00531B}"/>
              </a:ext>
            </a:extLst>
          </p:cNvPr>
          <p:cNvSpPr txBox="1">
            <a:spLocks noChangeArrowheads="1"/>
          </p:cNvSpPr>
          <p:nvPr/>
        </p:nvSpPr>
        <p:spPr bwMode="auto">
          <a:xfrm>
            <a:off x="1474200" y="6275183"/>
            <a:ext cx="81909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*respondentų įvardinta narystė gali būti siejama su dalyvavimu organizacijos veiklose, bet nebūtinai formalia naryste, o kai kuriose organizacijose formali narystė net nėra galima dėl teisinės organizacijos registravimo formos</a:t>
            </a:r>
          </a:p>
        </p:txBody>
      </p:sp>
    </p:spTree>
    <p:extLst>
      <p:ext uri="{BB962C8B-B14F-4D97-AF65-F5344CB8AC3E}">
        <p14:creationId xmlns:p14="http://schemas.microsoft.com/office/powerpoint/2010/main" val="1048441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pilietinio</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dalyvavimo</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samprata</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jaunimo</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aktyvumas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lt-LT" sz="2400" b="1" dirty="0">
                <a:solidFill>
                  <a:schemeClr val="accent2"/>
                </a:solidFill>
                <a:latin typeface="Microsoft YaHei UI Light" panose="020B0502040204020203" pitchFamily="34" charset="-122"/>
                <a:ea typeface="Microsoft YaHei UI Light" panose="020B0502040204020203" pitchFamily="34" charset="-122"/>
              </a:rPr>
              <a:t>savivaldybės lygmeniu jaunimo interesus atstovaujančių subjektų vertinimas</a:t>
            </a:r>
            <a:r>
              <a:rPr lang="en-US" sz="2400" b="1" dirty="0">
                <a:solidFill>
                  <a:schemeClr val="accent2"/>
                </a:solidFill>
                <a:latin typeface="Microsoft YaHei UI Light" panose="020B0502040204020203" pitchFamily="34" charset="-122"/>
                <a:ea typeface="Microsoft YaHei UI Light" panose="020B0502040204020203" pitchFamily="34" charset="-122"/>
              </a:rPr>
              <a:t>.</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informacijos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apie</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galimybes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sklaida</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dalyvavimą</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skatinantys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ribojantys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veiksniai</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a:t>
            </a:r>
            <a:endPar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pic>
        <p:nvPicPr>
          <p:cNvPr id="4" name="Picture 3">
            <a:extLst>
              <a:ext uri="{FF2B5EF4-FFF2-40B4-BE49-F238E27FC236}">
                <a16:creationId xmlns:a16="http://schemas.microsoft.com/office/drawing/2014/main" id="{2444863A-9E13-461F-AB45-F9E685903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783267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798179191"/>
              </p:ext>
            </p:extLst>
          </p:nvPr>
        </p:nvGraphicFramePr>
        <p:xfrm>
          <a:off x="0" y="2006450"/>
          <a:ext cx="10235681" cy="4301044"/>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815312"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1212</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Content Placeholder 3">
            <a:extLst>
              <a:ext uri="{FF2B5EF4-FFF2-40B4-BE49-F238E27FC236}">
                <a16:creationId xmlns:a16="http://schemas.microsoft.com/office/drawing/2014/main" id="{75287A98-80B1-427B-88AB-039D696769E7}"/>
              </a:ext>
            </a:extLst>
          </p:cNvPr>
          <p:cNvSpPr txBox="1">
            <a:spLocks/>
          </p:cNvSpPr>
          <p:nvPr/>
        </p:nvSpPr>
        <p:spPr>
          <a:xfrm>
            <a:off x="9983755" y="2342864"/>
            <a:ext cx="2127381" cy="1033937"/>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Atsižvelgiant į </a:t>
            </a:r>
            <a:r>
              <a:rPr lang="lt-LT" b="1" dirty="0"/>
              <a:t>išvestinį teiginių vertinimo rodiklį</a:t>
            </a:r>
            <a:r>
              <a:rPr lang="lt-LT" dirty="0"/>
              <a:t>, 9 procentai apklaustųjų palankiai vertina visus teiginius, atspindinčius jaunimo interesų atstovavimo savivaldybėje vertinimą (visiškai sutinka / sutinka su teiginiais). </a:t>
            </a:r>
            <a:endParaRPr lang="en-US" dirty="0"/>
          </a:p>
        </p:txBody>
      </p:sp>
    </p:spTree>
    <p:extLst>
      <p:ext uri="{BB962C8B-B14F-4D97-AF65-F5344CB8AC3E}">
        <p14:creationId xmlns:p14="http://schemas.microsoft.com/office/powerpoint/2010/main" val="1752346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682153" y="1868869"/>
            <a:ext cx="2819709" cy="4130936"/>
          </a:xfrm>
        </p:spPr>
        <p:txBody>
          <a:bodyPr/>
          <a:lstStyle/>
          <a:p>
            <a:r>
              <a:rPr lang="lt-LT" dirty="0"/>
              <a:t>Su teiginiu dažniau sutinka / visiškai sutinka kaimo vietovių gyventojai (</a:t>
            </a:r>
            <a:r>
              <a:rPr lang="lt-LT" dirty="0" err="1"/>
              <a:t>Pearsono</a:t>
            </a:r>
            <a:r>
              <a:rPr lang="lt-LT" dirty="0"/>
              <a:t> χ</a:t>
            </a:r>
            <a:r>
              <a:rPr lang="lt-LT" baseline="30000" dirty="0"/>
              <a:t>2</a:t>
            </a:r>
            <a:r>
              <a:rPr lang="lt-LT" dirty="0"/>
              <a:t> testo p&lt;0,05), sutinka – jauniausi respondentai (</a:t>
            </a:r>
            <a:r>
              <a:rPr lang="lt-LT" dirty="0" err="1"/>
              <a:t>Pearsono</a:t>
            </a:r>
            <a:r>
              <a:rPr lang="lt-LT" dirty="0"/>
              <a:t> χ</a:t>
            </a:r>
            <a:r>
              <a:rPr lang="lt-LT" baseline="30000" dirty="0"/>
              <a:t>2</a:t>
            </a:r>
            <a:r>
              <a:rPr lang="lt-LT" dirty="0"/>
              <a:t> testo p&lt;0,001).</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828392"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Savivaldybėje veikiančios jaunimo organizacijos yra atviros visiems norintiems dalyvauti jų veiklose</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17" name="Content Placeholder 1">
            <a:extLst>
              <a:ext uri="{FF2B5EF4-FFF2-40B4-BE49-F238E27FC236}">
                <a16:creationId xmlns:a16="http://schemas.microsoft.com/office/drawing/2014/main" id="{A2EB6FD1-37F1-4D08-929D-D3E23131705E}"/>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2866380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7" y="475653"/>
            <a:ext cx="10811301"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Savivaldybėje veikiančios jaunimo organizacijos aktyviai dalyvauja organizuojant renginius jaunimui</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5838FD8C-01FB-44B0-9F44-151AF8365AD6}"/>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
        <p:nvSpPr>
          <p:cNvPr id="17" name="Content Placeholder 1">
            <a:extLst>
              <a:ext uri="{FF2B5EF4-FFF2-40B4-BE49-F238E27FC236}">
                <a16:creationId xmlns:a16="http://schemas.microsoft.com/office/drawing/2014/main" id="{E81606B0-D892-45E4-AF8E-5C6D731D59AF}"/>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1676610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742934"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Savivaldybėje veikiančios jaunimo organizacijos suteikia dalyvavimui reikalingą informaciją</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637C4A9C-EF69-4B2A-840E-3651F2F3A654}"/>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
        <p:nvSpPr>
          <p:cNvPr id="17" name="Content Placeholder 1">
            <a:extLst>
              <a:ext uri="{FF2B5EF4-FFF2-40B4-BE49-F238E27FC236}">
                <a16:creationId xmlns:a16="http://schemas.microsoft.com/office/drawing/2014/main" id="{48B16A99-2AD6-4134-9847-091B1089A379}"/>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1459788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682153" y="1868869"/>
            <a:ext cx="2819709" cy="4130936"/>
          </a:xfrm>
        </p:spPr>
        <p:txBody>
          <a:bodyPr/>
          <a:lstStyle/>
          <a:p>
            <a:r>
              <a:rPr lang="lt-LT" dirty="0"/>
              <a:t>Teiginiui dažniau pritaria / visiškai pritaria 19-24 m. respondentai (</a:t>
            </a:r>
            <a:r>
              <a:rPr lang="lt-LT" dirty="0" err="1"/>
              <a:t>Pearsono</a:t>
            </a:r>
            <a:r>
              <a:rPr lang="lt-LT" dirty="0"/>
              <a:t> χ</a:t>
            </a:r>
            <a:r>
              <a:rPr lang="lt-LT" baseline="30000" dirty="0"/>
              <a:t>2</a:t>
            </a:r>
            <a:r>
              <a:rPr lang="lt-LT" dirty="0"/>
              <a:t> testo p&lt;0,05).</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7" y="475653"/>
            <a:ext cx="10725843"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Savivaldybėje veikiančios jaunimo organizacijos aktyviai dalyvauja atstovaujant jaunimo interesams</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17" name="Content Placeholder 1">
            <a:extLst>
              <a:ext uri="{FF2B5EF4-FFF2-40B4-BE49-F238E27FC236}">
                <a16:creationId xmlns:a16="http://schemas.microsoft.com/office/drawing/2014/main" id="{A94273E6-E0B4-4CDD-BE1B-7382C5AF826D}"/>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806530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768572"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Savivaldybės Jaunimo reikalų koordinatorius suteikia dalyvavimui reikalingą informaciją</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E62658CA-0E53-4268-99E4-4D246D61B96D}"/>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
        <p:nvSpPr>
          <p:cNvPr id="17" name="Content Placeholder 1">
            <a:extLst>
              <a:ext uri="{FF2B5EF4-FFF2-40B4-BE49-F238E27FC236}">
                <a16:creationId xmlns:a16="http://schemas.microsoft.com/office/drawing/2014/main" id="{159BBACC-9FFB-46BE-9FBB-F2E515212169}"/>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4228699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0" name="Title 4">
            <a:extLst>
              <a:ext uri="{FF2B5EF4-FFF2-40B4-BE49-F238E27FC236}">
                <a16:creationId xmlns:a16="http://schemas.microsoft.com/office/drawing/2014/main" id="{8AB8FFEC-0EFC-42CE-B9A9-5307B6E12A00}"/>
              </a:ext>
            </a:extLst>
          </p:cNvPr>
          <p:cNvSpPr txBox="1">
            <a:spLocks/>
          </p:cNvSpPr>
          <p:nvPr/>
        </p:nvSpPr>
        <p:spPr>
          <a:xfrm>
            <a:off x="2461893" y="196975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endParaRPr lang="lt-LT" dirty="0">
              <a:solidFill>
                <a:schemeClr val="accent2">
                  <a:lumMod val="75000"/>
                </a:schemeClr>
              </a:solidFill>
            </a:endParaRPr>
          </a:p>
        </p:txBody>
      </p:sp>
      <p:sp>
        <p:nvSpPr>
          <p:cNvPr id="13" name="Title 4">
            <a:extLst>
              <a:ext uri="{FF2B5EF4-FFF2-40B4-BE49-F238E27FC236}">
                <a16:creationId xmlns:a16="http://schemas.microsoft.com/office/drawing/2014/main" id="{E8EE1966-BECF-4DB3-B993-5613B834D832}"/>
              </a:ext>
            </a:extLst>
          </p:cNvPr>
          <p:cNvSpPr txBox="1">
            <a:spLocks/>
          </p:cNvSpPr>
          <p:nvPr/>
        </p:nvSpPr>
        <p:spPr>
          <a:xfrm>
            <a:off x="1221178" y="15984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pPr algn="ctr"/>
            <a:r>
              <a:rPr lang="lt-LT" dirty="0">
                <a:solidFill>
                  <a:schemeClr val="accent2">
                    <a:lumMod val="75000"/>
                  </a:schemeClr>
                </a:solidFill>
              </a:rPr>
              <a:t>IŠVESTINIS TEIGINIŲ VERTINIMO RODIKLIS</a:t>
            </a:r>
          </a:p>
        </p:txBody>
      </p:sp>
      <p:sp>
        <p:nvSpPr>
          <p:cNvPr id="9" name="TextBox 8">
            <a:extLst>
              <a:ext uri="{FF2B5EF4-FFF2-40B4-BE49-F238E27FC236}">
                <a16:creationId xmlns:a16="http://schemas.microsoft.com/office/drawing/2014/main" id="{B2629E1F-9AF7-42C5-95E7-2EB96F18ADFB}"/>
              </a:ext>
            </a:extLst>
          </p:cNvPr>
          <p:cNvSpPr txBox="1"/>
          <p:nvPr/>
        </p:nvSpPr>
        <p:spPr>
          <a:xfrm>
            <a:off x="721129" y="1521160"/>
            <a:ext cx="10730204" cy="1600438"/>
          </a:xfrm>
          <a:prstGeom prst="rect">
            <a:avLst/>
          </a:prstGeom>
          <a:noFill/>
        </p:spPr>
        <p:txBody>
          <a:bodyPr wrap="square">
            <a:spAutoFit/>
          </a:bodyPr>
          <a:lstStyle/>
          <a:p>
            <a:r>
              <a:rPr lang="lt-LT" sz="1400" dirty="0"/>
              <a:t>Išvestinis teiginių vertinimo rodiklis buvo gautas sumuojant pavienius respondentų atsakymus į visus teiginius ir skaičiuojant individualų respondento vidurkį, tai leido įvertinti bendrą respondentų nuomonę apie teiginių visumą. Bendras respondentų požiūris į teiginių visumą buvo perkoduotas, sukuriant naują kintamąjį (aprėpia vertinimus iki 4 (arba 3) balų* arba 4 (arba 3) balų vertinimą ir daugiau) ir rodo apklaustųjų sutikimo lygį (Dikčius, 2011, p. 58-59**). </a:t>
            </a:r>
          </a:p>
          <a:p>
            <a:endParaRPr lang="lt-LT" sz="1400" dirty="0"/>
          </a:p>
          <a:p>
            <a:r>
              <a:rPr lang="lt-LT" sz="1400" dirty="0"/>
              <a:t>*Reikšmės 3-4-5 naudojamos požymio vartojimo intensyvumo skalėje (kartais-dažnai-visada), reikšmės 4 ir 5 naudojamos nuostatų skalėje (sutinku-visiškai sutinku).</a:t>
            </a:r>
          </a:p>
        </p:txBody>
      </p:sp>
      <p:sp>
        <p:nvSpPr>
          <p:cNvPr id="8" name="TextBox 7">
            <a:extLst>
              <a:ext uri="{FF2B5EF4-FFF2-40B4-BE49-F238E27FC236}">
                <a16:creationId xmlns:a16="http://schemas.microsoft.com/office/drawing/2014/main" id="{B81BE966-997A-43B4-A6FB-D2867B1393B3}"/>
              </a:ext>
            </a:extLst>
          </p:cNvPr>
          <p:cNvSpPr txBox="1">
            <a:spLocks noChangeArrowheads="1"/>
          </p:cNvSpPr>
          <p:nvPr/>
        </p:nvSpPr>
        <p:spPr bwMode="auto">
          <a:xfrm>
            <a:off x="727364" y="6364994"/>
            <a:ext cx="69488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**Dikčius, V. (2011) Anketos sudarymo principai. Vilniaus </a:t>
            </a:r>
            <a:r>
              <a:rPr lang="lt-LT" altLang="lt-LT" sz="1000" i="1" dirty="0" err="1">
                <a:solidFill>
                  <a:srgbClr val="595959"/>
                </a:solidFill>
                <a:latin typeface="+mn-lt"/>
              </a:rPr>
              <a:t>universitetas:Vilnius</a:t>
            </a:r>
            <a:r>
              <a:rPr lang="lt-LT" altLang="lt-LT" sz="1000" i="1" dirty="0">
                <a:solidFill>
                  <a:srgbClr val="595959"/>
                </a:solidFill>
                <a:latin typeface="+mn-lt"/>
              </a:rPr>
              <a:t>.</a:t>
            </a:r>
          </a:p>
        </p:txBody>
      </p:sp>
    </p:spTree>
    <p:extLst>
      <p:ext uri="{BB962C8B-B14F-4D97-AF65-F5344CB8AC3E}">
        <p14:creationId xmlns:p14="http://schemas.microsoft.com/office/powerpoint/2010/main" val="2848254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7" y="475653"/>
            <a:ext cx="10802755"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Savivaldybės Jaunimo reikalų koordinatorius aktyviai dalyvauja organizuojant renginius jaunimui</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0C62802B-340C-4464-9967-632B982D26DE}"/>
              </a:ext>
            </a:extLst>
          </p:cNvPr>
          <p:cNvSpPr>
            <a:spLocks noGrp="1"/>
          </p:cNvSpPr>
          <p:nvPr>
            <p:ph sz="half" idx="10"/>
          </p:nvPr>
        </p:nvSpPr>
        <p:spPr>
          <a:xfrm>
            <a:off x="8709862" y="1828800"/>
            <a:ext cx="2819709" cy="4130936"/>
          </a:xfrm>
        </p:spPr>
        <p:txBody>
          <a:bodyPr/>
          <a:lstStyle/>
          <a:p>
            <a:r>
              <a:rPr lang="lt-LT" dirty="0"/>
              <a:t>Statistiškai reikšmingų skirtumų pagal respondentų lyties, amžiaus ar gyvenamosios vietos charakteristikas nerasta.</a:t>
            </a:r>
          </a:p>
        </p:txBody>
      </p:sp>
      <p:sp>
        <p:nvSpPr>
          <p:cNvPr id="17" name="Content Placeholder 1">
            <a:extLst>
              <a:ext uri="{FF2B5EF4-FFF2-40B4-BE49-F238E27FC236}">
                <a16:creationId xmlns:a16="http://schemas.microsoft.com/office/drawing/2014/main" id="{57D79523-9B72-4995-B6F9-CDC70F0E23A8}"/>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2150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777117"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Savivaldybės Jaunimo reikalų taryba aktyviai dalyvauja organizuojant renginius jaunimui </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9E0B4769-673B-4D38-8C73-E85A444311B2}"/>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
        <p:nvSpPr>
          <p:cNvPr id="17" name="Content Placeholder 1">
            <a:extLst>
              <a:ext uri="{FF2B5EF4-FFF2-40B4-BE49-F238E27FC236}">
                <a16:creationId xmlns:a16="http://schemas.microsoft.com/office/drawing/2014/main" id="{C33D0568-6684-4ECA-B771-3BC7915AA82B}"/>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155361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682153" y="1868869"/>
            <a:ext cx="2819709" cy="4130936"/>
          </a:xfrm>
        </p:spPr>
        <p:txBody>
          <a:bodyPr/>
          <a:lstStyle/>
          <a:p>
            <a:r>
              <a:rPr lang="lt-LT" dirty="0"/>
              <a:t>Su teiginiu dažniau sutinka / visiškai sutinka moterys (</a:t>
            </a:r>
            <a:r>
              <a:rPr lang="lt-LT" dirty="0" err="1"/>
              <a:t>Pearsono</a:t>
            </a:r>
            <a:r>
              <a:rPr lang="lt-LT" dirty="0"/>
              <a:t> χ</a:t>
            </a:r>
            <a:r>
              <a:rPr lang="lt-LT" baseline="30000" dirty="0"/>
              <a:t>2</a:t>
            </a:r>
            <a:r>
              <a:rPr lang="lt-LT" dirty="0"/>
              <a:t> testo p&lt;0,01).</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742934"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Savivaldybės Jaunimo reikalų taryba aktyviai dalyvauja atstovaujant jaunimo interesams</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17" name="Content Placeholder 1">
            <a:extLst>
              <a:ext uri="{FF2B5EF4-FFF2-40B4-BE49-F238E27FC236}">
                <a16:creationId xmlns:a16="http://schemas.microsoft.com/office/drawing/2014/main" id="{A9023731-D58E-4853-9686-DC889E2346FD}"/>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437835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760026"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Savivaldybės Jaunimo reikalų koordinatorius aktyviai dalyvauja atstovaujant jaunimo interesams</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DB2F086A-B0F7-4036-A7FE-0FAB997CF0C2}"/>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
        <p:nvSpPr>
          <p:cNvPr id="17" name="Content Placeholder 1">
            <a:extLst>
              <a:ext uri="{FF2B5EF4-FFF2-40B4-BE49-F238E27FC236}">
                <a16:creationId xmlns:a16="http://schemas.microsoft.com/office/drawing/2014/main" id="{B8E4B7DA-46EC-4DA1-B751-F5B94B35B5B2}"/>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2896394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760026"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Esant poreikiui galiu kreiptis į savivaldybės Jaunimo reikalų tarybos narius </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E1B99A21-3626-4D0E-A657-FEDB77B41323}"/>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
        <p:nvSpPr>
          <p:cNvPr id="17" name="Content Placeholder 1">
            <a:extLst>
              <a:ext uri="{FF2B5EF4-FFF2-40B4-BE49-F238E27FC236}">
                <a16:creationId xmlns:a16="http://schemas.microsoft.com/office/drawing/2014/main" id="{C885EECD-9668-4860-A389-0EA34052076B}"/>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3155698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845484" cy="854497"/>
          </a:xfrm>
        </p:spPr>
        <p:txBody>
          <a:bodyPr>
            <a:noAutofit/>
          </a:bodyPr>
          <a:lstStyle/>
          <a:p>
            <a:r>
              <a:rPr lang="lt-LT" sz="2800" dirty="0">
                <a:solidFill>
                  <a:schemeClr val="accent2">
                    <a:lumMod val="75000"/>
                  </a:schemeClr>
                </a:solidFill>
              </a:rPr>
              <a:t>JAUNIMO INTERESŲ ATSTOVAVIMO SAVIVALDYBĖJE VERTINIMAS (PROC.)</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Esant poreikiui galiu kreiptis į savivaldybės Jaunimo reikalų koordinatorių </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17" name="Content Placeholder 4">
            <a:extLst>
              <a:ext uri="{FF2B5EF4-FFF2-40B4-BE49-F238E27FC236}">
                <a16:creationId xmlns:a16="http://schemas.microsoft.com/office/drawing/2014/main" id="{F943B037-F846-4D1E-AD1F-973898FBA320}"/>
              </a:ext>
            </a:extLst>
          </p:cNvPr>
          <p:cNvSpPr>
            <a:spLocks noGrp="1"/>
          </p:cNvSpPr>
          <p:nvPr>
            <p:ph sz="half" idx="10"/>
          </p:nvPr>
        </p:nvSpPr>
        <p:spPr>
          <a:xfrm>
            <a:off x="8682153" y="1868869"/>
            <a:ext cx="2819709" cy="4130936"/>
          </a:xfrm>
        </p:spPr>
        <p:txBody>
          <a:bodyPr/>
          <a:lstStyle/>
          <a:p>
            <a:r>
              <a:rPr lang="lt-LT" dirty="0"/>
              <a:t>Su šiuo teiginiu dažniau sutinka 14-18 m. respondentai (</a:t>
            </a:r>
            <a:r>
              <a:rPr lang="lt-LT" dirty="0" err="1"/>
              <a:t>Pearsono</a:t>
            </a:r>
            <a:r>
              <a:rPr lang="lt-LT" dirty="0"/>
              <a:t> χ</a:t>
            </a:r>
            <a:r>
              <a:rPr lang="lt-LT" baseline="30000" dirty="0"/>
              <a:t>2</a:t>
            </a:r>
            <a:r>
              <a:rPr lang="lt-LT" dirty="0"/>
              <a:t> testo p&lt;0,02).</a:t>
            </a:r>
          </a:p>
        </p:txBody>
      </p:sp>
      <p:sp>
        <p:nvSpPr>
          <p:cNvPr id="18" name="Content Placeholder 1">
            <a:extLst>
              <a:ext uri="{FF2B5EF4-FFF2-40B4-BE49-F238E27FC236}">
                <a16:creationId xmlns:a16="http://schemas.microsoft.com/office/drawing/2014/main" id="{3DDABB49-2415-4279-9B0B-8437498176F7}"/>
              </a:ext>
            </a:extLst>
          </p:cNvPr>
          <p:cNvSpPr>
            <a:spLocks noGrp="1"/>
          </p:cNvSpPr>
          <p:nvPr>
            <p:ph sz="half" idx="1"/>
          </p:nvPr>
        </p:nvSpPr>
        <p:spPr>
          <a:xfrm>
            <a:off x="1225462" y="1262439"/>
            <a:ext cx="9736580" cy="293639"/>
          </a:xfrm>
        </p:spPr>
        <p:txBody>
          <a:bodyPr/>
          <a:lstStyle/>
          <a:p>
            <a:r>
              <a:rPr lang="lt-LT" dirty="0"/>
              <a:t>Įdėmiai perskaitykite ir įvertinkite kiekvieną teiginį, apibūdinantį situaciją Jūsų savivaldybėje.</a:t>
            </a:r>
          </a:p>
        </p:txBody>
      </p:sp>
    </p:spTree>
    <p:extLst>
      <p:ext uri="{BB962C8B-B14F-4D97-AF65-F5344CB8AC3E}">
        <p14:creationId xmlns:p14="http://schemas.microsoft.com/office/powerpoint/2010/main" val="27158700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pilietinio</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dalyvavimo</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samprata</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jaunimo</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aktyvumas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lt-LT" sz="2400" b="1" dirty="0">
                <a:solidFill>
                  <a:schemeClr val="bg1">
                    <a:lumMod val="65000"/>
                  </a:schemeClr>
                </a:solidFill>
                <a:latin typeface="Microsoft YaHei UI Light" panose="020B0502040204020203" pitchFamily="34" charset="-122"/>
                <a:ea typeface="Microsoft YaHei UI Light" panose="020B0502040204020203" pitchFamily="34" charset="-122"/>
              </a:rPr>
              <a:t>savivaldybės lygmeniu jaunimo interesus atstovaujančių subjektų vertinimas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accent2"/>
                </a:solidFill>
                <a:latin typeface="Microsoft YaHei UI Light" panose="020B0502040204020203" pitchFamily="34" charset="-122"/>
                <a:ea typeface="Microsoft YaHei UI Light" panose="020B0502040204020203" pitchFamily="34" charset="-122"/>
              </a:rPr>
              <a:t>informacijos</a:t>
            </a:r>
            <a:r>
              <a:rPr lang="en-US" sz="2400" b="1" dirty="0">
                <a:solidFill>
                  <a:schemeClr val="accent2"/>
                </a:solidFill>
                <a:latin typeface="Microsoft YaHei UI Light" panose="020B0502040204020203" pitchFamily="34" charset="-122"/>
                <a:ea typeface="Microsoft YaHei UI Light" panose="020B0502040204020203" pitchFamily="34" charset="-122"/>
              </a:rPr>
              <a:t> </a:t>
            </a:r>
            <a:r>
              <a:rPr lang="en-US" sz="2400" b="1" dirty="0" err="1">
                <a:solidFill>
                  <a:schemeClr val="accent2"/>
                </a:solidFill>
                <a:latin typeface="Microsoft YaHei UI Light" panose="020B0502040204020203" pitchFamily="34" charset="-122"/>
                <a:ea typeface="Microsoft YaHei UI Light" panose="020B0502040204020203" pitchFamily="34" charset="-122"/>
              </a:rPr>
              <a:t>apie</a:t>
            </a:r>
            <a:r>
              <a:rPr lang="en-US" sz="2400" b="1" dirty="0">
                <a:solidFill>
                  <a:schemeClr val="accent2"/>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accent2"/>
                </a:solidFill>
                <a:latin typeface="Microsoft YaHei UI Light" panose="020B0502040204020203" pitchFamily="34" charset="-122"/>
                <a:ea typeface="Microsoft YaHei UI Light" panose="020B0502040204020203" pitchFamily="34" charset="-122"/>
              </a:rPr>
              <a:t>galimybes</a:t>
            </a:r>
            <a:r>
              <a:rPr lang="en-US" sz="2400" b="1" dirty="0">
                <a:solidFill>
                  <a:schemeClr val="accent2"/>
                </a:solidFill>
                <a:latin typeface="Microsoft YaHei UI Light" panose="020B0502040204020203" pitchFamily="34" charset="-122"/>
                <a:ea typeface="Microsoft YaHei UI Light" panose="020B0502040204020203" pitchFamily="34" charset="-122"/>
              </a:rPr>
              <a:t> </a:t>
            </a:r>
            <a:r>
              <a:rPr lang="en-US" sz="2400" b="1" dirty="0" err="1">
                <a:solidFill>
                  <a:schemeClr val="accent2"/>
                </a:solidFill>
                <a:latin typeface="Microsoft YaHei UI Light" panose="020B0502040204020203" pitchFamily="34" charset="-122"/>
                <a:ea typeface="Microsoft YaHei UI Light" panose="020B0502040204020203" pitchFamily="34" charset="-122"/>
              </a:rPr>
              <a:t>sklaida</a:t>
            </a:r>
            <a:r>
              <a:rPr lang="en-US" sz="2400" b="1" dirty="0">
                <a:solidFill>
                  <a:schemeClr val="accent2"/>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dalyvavimą</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skatinantys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ribojantys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veiksniai</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a:t>
            </a:r>
            <a:endPar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pic>
        <p:nvPicPr>
          <p:cNvPr id="4" name="Picture 3">
            <a:extLst>
              <a:ext uri="{FF2B5EF4-FFF2-40B4-BE49-F238E27FC236}">
                <a16:creationId xmlns:a16="http://schemas.microsoft.com/office/drawing/2014/main" id="{2444863A-9E13-461F-AB45-F9E685903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2871005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086860249"/>
              </p:ext>
            </p:extLst>
          </p:nvPr>
        </p:nvGraphicFramePr>
        <p:xfrm>
          <a:off x="164095" y="2007569"/>
          <a:ext cx="9483758" cy="4374778"/>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9798955" y="2342864"/>
            <a:ext cx="2304660" cy="35303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Atsižvelgiant į </a:t>
            </a:r>
            <a:r>
              <a:rPr lang="lt-LT" b="1" dirty="0"/>
              <a:t>išvestinį teiginių vertinimo rodiklį</a:t>
            </a:r>
            <a:r>
              <a:rPr lang="lt-LT" dirty="0"/>
              <a:t>, 32 procentai apklaustųjų apie galimybes dalyvauti pilietinėse veiklose informaciją gauna iš visų galimų šaltinių (informaciją iš tam tikro šaltinio gauna visada / labai dažnai / kartais). </a:t>
            </a:r>
            <a:endParaRPr lang="en-US" dirty="0"/>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Iš kur dažniausia sužinote apie galimybes dalyvauti pilietinėse veiklose?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111545"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Tree>
    <p:extLst>
      <p:ext uri="{BB962C8B-B14F-4D97-AF65-F5344CB8AC3E}">
        <p14:creationId xmlns:p14="http://schemas.microsoft.com/office/powerpoint/2010/main" val="18918786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568745"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19183"/>
              <a:ext cx="2332654" cy="600164"/>
            </a:xfrm>
            <a:prstGeom prst="rect">
              <a:avLst/>
            </a:prstGeom>
            <a:noFill/>
          </p:spPr>
          <p:txBody>
            <a:bodyPr wrap="square" rtlCol="0">
              <a:spAutoFit/>
            </a:bodyPr>
            <a:lstStyle/>
            <a:p>
              <a:pPr algn="ctr"/>
              <a:r>
                <a:rPr lang="lt-LT" sz="1100" dirty="0"/>
                <a:t>Iš socialiniuose tinkluose (Instagram, Facebook, </a:t>
              </a:r>
              <a:r>
                <a:rPr lang="lt-LT" sz="1100" dirty="0" err="1"/>
                <a:t>TikTok</a:t>
              </a:r>
              <a:r>
                <a:rPr lang="lt-LT" sz="1100" dirty="0"/>
                <a:t> ir kt..) skelbiamos informacijos</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3E863E2E-CFA8-4B52-ABFB-CFC596B349F6}"/>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881055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907265"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388460"/>
              <a:ext cx="2332654" cy="261610"/>
            </a:xfrm>
            <a:prstGeom prst="rect">
              <a:avLst/>
            </a:prstGeom>
            <a:noFill/>
          </p:spPr>
          <p:txBody>
            <a:bodyPr wrap="square" rtlCol="0">
              <a:spAutoFit/>
            </a:bodyPr>
            <a:lstStyle/>
            <a:p>
              <a:pPr algn="ctr"/>
              <a:r>
                <a:rPr lang="lt-LT" sz="1100" dirty="0"/>
                <a:t>Iš draugų</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8CEE6204-A88D-4634-AB6C-09D6599D3FC4}"/>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789374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half" idx="1"/>
          </p:nvPr>
        </p:nvSpPr>
        <p:spPr>
          <a:xfrm>
            <a:off x="599042" y="1276703"/>
            <a:ext cx="11135759" cy="1393992"/>
          </a:xfrm>
        </p:spPr>
        <p:txBody>
          <a:bodyPr/>
          <a:lstStyle/>
          <a:p>
            <a:pPr marL="0" indent="0">
              <a:buNone/>
            </a:pPr>
            <a:r>
              <a:rPr lang="lt-LT" dirty="0"/>
              <a:t>Atrankiniuose kiekybiniuose tyrimuose visada išlieka statistinės paklaidos tikimybė, į kurią būtina atsižvelgti interpretuojant duomenis.</a:t>
            </a:r>
            <a:r>
              <a:rPr lang="en-US" dirty="0"/>
              <a:t> </a:t>
            </a:r>
            <a:r>
              <a:rPr lang="lt-LT" dirty="0"/>
              <a:t>Pvz.: jeigu apklausus 1212 respondentų gavome, jog </a:t>
            </a:r>
            <a:r>
              <a:rPr lang="en-US" dirty="0"/>
              <a:t>5</a:t>
            </a:r>
            <a:r>
              <a:rPr lang="lt-LT" dirty="0"/>
              <a:t>3,9 proc. apklaustųjų nurodė visada dalyvaujantys prezidento rinkimuose, tai yra 95 proc. tikimybė, kad tikroji reikšmė yra tarp 50,8 proc. ir 57,0 proc.</a:t>
            </a:r>
          </a:p>
          <a:p>
            <a:pPr marL="0" indent="0">
              <a:buNone/>
            </a:pPr>
            <a:r>
              <a:rPr lang="lt-LT" dirty="0"/>
              <a:t>Įverčio tikslumas mažėja, mažėjant analizuojamų atsakymų skaičiui. Toliau pateikiama lentelė padedanti įvertinti statistinę paklaidą.</a:t>
            </a:r>
          </a:p>
        </p:txBody>
      </p:sp>
      <p:sp>
        <p:nvSpPr>
          <p:cNvPr id="14" name="Title 13"/>
          <p:cNvSpPr>
            <a:spLocks noGrp="1"/>
          </p:cNvSpPr>
          <p:nvPr>
            <p:ph type="title"/>
          </p:nvPr>
        </p:nvSpPr>
        <p:spPr>
          <a:xfrm>
            <a:off x="1221178" y="182245"/>
            <a:ext cx="9730107" cy="1151703"/>
          </a:xfrm>
        </p:spPr>
        <p:txBody>
          <a:bodyPr>
            <a:normAutofit/>
          </a:bodyPr>
          <a:lstStyle/>
          <a:p>
            <a:pPr algn="ctr"/>
            <a:r>
              <a:rPr lang="lt-LT" sz="3600" dirty="0">
                <a:solidFill>
                  <a:schemeClr val="accent2">
                    <a:lumMod val="75000"/>
                  </a:schemeClr>
                </a:solidFill>
              </a:rPr>
              <a:t>STATISTINĖ PAKLAIDA</a:t>
            </a:r>
          </a:p>
        </p:txBody>
      </p:sp>
      <p:graphicFrame>
        <p:nvGraphicFramePr>
          <p:cNvPr id="5" name="Table 4">
            <a:extLst>
              <a:ext uri="{FF2B5EF4-FFF2-40B4-BE49-F238E27FC236}">
                <a16:creationId xmlns:a16="http://schemas.microsoft.com/office/drawing/2014/main" id="{945FF78C-855A-46A8-8C7F-70E1379F2794}"/>
              </a:ext>
            </a:extLst>
          </p:cNvPr>
          <p:cNvGraphicFramePr>
            <a:graphicFrameLocks noGrp="1"/>
          </p:cNvGraphicFramePr>
          <p:nvPr>
            <p:extLst>
              <p:ext uri="{D42A27DB-BD31-4B8C-83A1-F6EECF244321}">
                <p14:modId xmlns:p14="http://schemas.microsoft.com/office/powerpoint/2010/main" val="1588768487"/>
              </p:ext>
            </p:extLst>
          </p:nvPr>
        </p:nvGraphicFramePr>
        <p:xfrm>
          <a:off x="551542" y="2440751"/>
          <a:ext cx="11183260" cy="3474720"/>
        </p:xfrm>
        <a:graphic>
          <a:graphicData uri="http://schemas.openxmlformats.org/drawingml/2006/table">
            <a:tbl>
              <a:tblPr firstRow="1" bandRow="1">
                <a:tableStyleId>{D27102A9-8310-4765-A935-A1911B00CA55}</a:tableStyleId>
              </a:tblPr>
              <a:tblGrid>
                <a:gridCol w="1118326">
                  <a:extLst>
                    <a:ext uri="{9D8B030D-6E8A-4147-A177-3AD203B41FA5}">
                      <a16:colId xmlns:a16="http://schemas.microsoft.com/office/drawing/2014/main" val="20000"/>
                    </a:ext>
                  </a:extLst>
                </a:gridCol>
                <a:gridCol w="1118326">
                  <a:extLst>
                    <a:ext uri="{9D8B030D-6E8A-4147-A177-3AD203B41FA5}">
                      <a16:colId xmlns:a16="http://schemas.microsoft.com/office/drawing/2014/main" val="20001"/>
                    </a:ext>
                  </a:extLst>
                </a:gridCol>
                <a:gridCol w="1118326">
                  <a:extLst>
                    <a:ext uri="{9D8B030D-6E8A-4147-A177-3AD203B41FA5}">
                      <a16:colId xmlns:a16="http://schemas.microsoft.com/office/drawing/2014/main" val="20002"/>
                    </a:ext>
                  </a:extLst>
                </a:gridCol>
                <a:gridCol w="1118326">
                  <a:extLst>
                    <a:ext uri="{9D8B030D-6E8A-4147-A177-3AD203B41FA5}">
                      <a16:colId xmlns:a16="http://schemas.microsoft.com/office/drawing/2014/main" val="20003"/>
                    </a:ext>
                  </a:extLst>
                </a:gridCol>
                <a:gridCol w="1118326">
                  <a:extLst>
                    <a:ext uri="{9D8B030D-6E8A-4147-A177-3AD203B41FA5}">
                      <a16:colId xmlns:a16="http://schemas.microsoft.com/office/drawing/2014/main" val="20004"/>
                    </a:ext>
                  </a:extLst>
                </a:gridCol>
                <a:gridCol w="1118326">
                  <a:extLst>
                    <a:ext uri="{9D8B030D-6E8A-4147-A177-3AD203B41FA5}">
                      <a16:colId xmlns:a16="http://schemas.microsoft.com/office/drawing/2014/main" val="20005"/>
                    </a:ext>
                  </a:extLst>
                </a:gridCol>
                <a:gridCol w="1118326">
                  <a:extLst>
                    <a:ext uri="{9D8B030D-6E8A-4147-A177-3AD203B41FA5}">
                      <a16:colId xmlns:a16="http://schemas.microsoft.com/office/drawing/2014/main" val="20006"/>
                    </a:ext>
                  </a:extLst>
                </a:gridCol>
                <a:gridCol w="1118326">
                  <a:extLst>
                    <a:ext uri="{9D8B030D-6E8A-4147-A177-3AD203B41FA5}">
                      <a16:colId xmlns:a16="http://schemas.microsoft.com/office/drawing/2014/main" val="20007"/>
                    </a:ext>
                  </a:extLst>
                </a:gridCol>
                <a:gridCol w="1118326">
                  <a:extLst>
                    <a:ext uri="{9D8B030D-6E8A-4147-A177-3AD203B41FA5}">
                      <a16:colId xmlns:a16="http://schemas.microsoft.com/office/drawing/2014/main" val="20008"/>
                    </a:ext>
                  </a:extLst>
                </a:gridCol>
                <a:gridCol w="1118326">
                  <a:extLst>
                    <a:ext uri="{9D8B030D-6E8A-4147-A177-3AD203B41FA5}">
                      <a16:colId xmlns:a16="http://schemas.microsoft.com/office/drawing/2014/main" val="20009"/>
                    </a:ext>
                  </a:extLst>
                </a:gridCol>
              </a:tblGrid>
              <a:tr h="102911">
                <a:tc>
                  <a:txBody>
                    <a:bodyPr/>
                    <a:lstStyle/>
                    <a:p>
                      <a:pPr algn="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5/95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10/90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15/85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20/80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30/70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50/50</a:t>
                      </a:r>
                    </a:p>
                  </a:txBody>
                  <a:tcPr marL="0" marR="0" marT="0" marB="0" anchor="ctr"/>
                </a:tc>
                <a:extLst>
                  <a:ext uri="{0D108BD9-81ED-4DB2-BD59-A6C34878D82A}">
                    <a16:rowId xmlns:a16="http://schemas.microsoft.com/office/drawing/2014/main" val="10000"/>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extLst>
                  <a:ext uri="{0D108BD9-81ED-4DB2-BD59-A6C34878D82A}">
                    <a16:rowId xmlns:a16="http://schemas.microsoft.com/office/drawing/2014/main" val="10001"/>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31,0</a:t>
                      </a:r>
                    </a:p>
                  </a:txBody>
                  <a:tcPr marL="0" marR="0" marT="0" marB="0" anchor="ctr"/>
                </a:tc>
                <a:extLst>
                  <a:ext uri="{0D108BD9-81ED-4DB2-BD59-A6C34878D82A}">
                    <a16:rowId xmlns:a16="http://schemas.microsoft.com/office/drawing/2014/main" val="10002"/>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17,9</a:t>
                      </a:r>
                    </a:p>
                  </a:txBody>
                  <a:tcPr marL="0" marR="0" marT="0" marB="0" anchor="ctr"/>
                </a:tc>
                <a:extLst>
                  <a:ext uri="{0D108BD9-81ED-4DB2-BD59-A6C34878D82A}">
                    <a16:rowId xmlns:a16="http://schemas.microsoft.com/office/drawing/2014/main" val="10003"/>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13,9</a:t>
                      </a:r>
                    </a:p>
                  </a:txBody>
                  <a:tcPr marL="0" marR="0" marT="0" marB="0" anchor="ctr"/>
                </a:tc>
                <a:extLst>
                  <a:ext uri="{0D108BD9-81ED-4DB2-BD59-A6C34878D82A}">
                    <a16:rowId xmlns:a16="http://schemas.microsoft.com/office/drawing/2014/main" val="10004"/>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11,3</a:t>
                      </a:r>
                    </a:p>
                  </a:txBody>
                  <a:tcPr marL="0" marR="0" marT="0" marB="0" anchor="ctr"/>
                </a:tc>
                <a:extLst>
                  <a:ext uri="{0D108BD9-81ED-4DB2-BD59-A6C34878D82A}">
                    <a16:rowId xmlns:a16="http://schemas.microsoft.com/office/drawing/2014/main" val="10005"/>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extLst>
                  <a:ext uri="{0D108BD9-81ED-4DB2-BD59-A6C34878D82A}">
                    <a16:rowId xmlns:a16="http://schemas.microsoft.com/office/drawing/2014/main" val="10006"/>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8,0</a:t>
                      </a:r>
                    </a:p>
                  </a:txBody>
                  <a:tcPr marL="0" marR="0" marT="0" marB="0" anchor="ctr"/>
                </a:tc>
                <a:extLst>
                  <a:ext uri="{0D108BD9-81ED-4DB2-BD59-A6C34878D82A}">
                    <a16:rowId xmlns:a16="http://schemas.microsoft.com/office/drawing/2014/main" val="10007"/>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extLst>
                  <a:ext uri="{0D108BD9-81ED-4DB2-BD59-A6C34878D82A}">
                    <a16:rowId xmlns:a16="http://schemas.microsoft.com/office/drawing/2014/main" val="10008"/>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extLst>
                  <a:ext uri="{0D108BD9-81ED-4DB2-BD59-A6C34878D82A}">
                    <a16:rowId xmlns:a16="http://schemas.microsoft.com/office/drawing/2014/main" val="10009"/>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extLst>
                  <a:ext uri="{0D108BD9-81ED-4DB2-BD59-A6C34878D82A}">
                    <a16:rowId xmlns:a16="http://schemas.microsoft.com/office/drawing/2014/main" val="10010"/>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4,4</a:t>
                      </a:r>
                    </a:p>
                  </a:txBody>
                  <a:tcPr marL="0" marR="0" marT="0" marB="0" anchor="ctr"/>
                </a:tc>
                <a:extLst>
                  <a:ext uri="{0D108BD9-81ED-4DB2-BD59-A6C34878D82A}">
                    <a16:rowId xmlns:a16="http://schemas.microsoft.com/office/drawing/2014/main" val="10011"/>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extLst>
                  <a:ext uri="{0D108BD9-81ED-4DB2-BD59-A6C34878D82A}">
                    <a16:rowId xmlns:a16="http://schemas.microsoft.com/office/drawing/2014/main" val="10012"/>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extLst>
                  <a:ext uri="{0D108BD9-81ED-4DB2-BD59-A6C34878D82A}">
                    <a16:rowId xmlns:a16="http://schemas.microsoft.com/office/drawing/2014/main" val="10013"/>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extLst>
                  <a:ext uri="{0D108BD9-81ED-4DB2-BD59-A6C34878D82A}">
                    <a16:rowId xmlns:a16="http://schemas.microsoft.com/office/drawing/2014/main" val="10014"/>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1000</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extLst>
                  <a:ext uri="{0D108BD9-81ED-4DB2-BD59-A6C34878D82A}">
                    <a16:rowId xmlns:a16="http://schemas.microsoft.com/office/drawing/2014/main" val="10015"/>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extLst>
                  <a:ext uri="{0D108BD9-81ED-4DB2-BD59-A6C34878D82A}">
                    <a16:rowId xmlns:a16="http://schemas.microsoft.com/office/drawing/2014/main" val="10016"/>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extLst>
                  <a:ext uri="{0D108BD9-81ED-4DB2-BD59-A6C34878D82A}">
                    <a16:rowId xmlns:a16="http://schemas.microsoft.com/office/drawing/2014/main" val="10017"/>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a:t>
                      </a:r>
                    </a:p>
                  </a:txBody>
                  <a:tcPr marL="0" marR="0" marT="0" marB="0"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5342910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80684"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388460"/>
              <a:ext cx="2332654" cy="261610"/>
            </a:xfrm>
            <a:prstGeom prst="rect">
              <a:avLst/>
            </a:prstGeom>
            <a:noFill/>
          </p:spPr>
          <p:txBody>
            <a:bodyPr wrap="square" rtlCol="0">
              <a:spAutoFit/>
            </a:bodyPr>
            <a:lstStyle/>
            <a:p>
              <a:pPr algn="ctr"/>
              <a:r>
                <a:rPr lang="lt-LT" sz="1100" dirty="0"/>
                <a:t>Iš spaudos, televizijos</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C061DEB9-0726-4102-91E4-328999C3E83E}"/>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254421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84282"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388460"/>
              <a:ext cx="2332654" cy="261610"/>
            </a:xfrm>
            <a:prstGeom prst="rect">
              <a:avLst/>
            </a:prstGeom>
            <a:noFill/>
          </p:spPr>
          <p:txBody>
            <a:bodyPr wrap="square" rtlCol="0">
              <a:spAutoFit/>
            </a:bodyPr>
            <a:lstStyle/>
            <a:p>
              <a:pPr algn="ctr"/>
              <a:r>
                <a:rPr lang="lt-LT" sz="1100" dirty="0"/>
                <a:t>Kiti informacijos šaltiniai</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AB8ED9E9-0E2B-4687-8F0F-99FF70165D8B}"/>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974555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682153" y="1868869"/>
            <a:ext cx="2819709" cy="4130936"/>
          </a:xfrm>
        </p:spPr>
        <p:txBody>
          <a:bodyPr/>
          <a:lstStyle/>
          <a:p>
            <a:r>
              <a:rPr lang="lt-LT" dirty="0"/>
              <a:t>Labai dažnai arba visada informaciją apie galimybę dalyvauti pilietinėse veiklose sužinantys iš šio šaltinio dažniau nurodė 14-18 m. respondentai (</a:t>
            </a:r>
            <a:r>
              <a:rPr lang="lt-LT" dirty="0" err="1"/>
              <a:t>Pearsono</a:t>
            </a:r>
            <a:r>
              <a:rPr lang="lt-LT" dirty="0"/>
              <a:t> </a:t>
            </a:r>
            <a:r>
              <a:rPr lang="el-GR" dirty="0"/>
              <a:t>χ2 </a:t>
            </a:r>
            <a:r>
              <a:rPr lang="lt-LT" dirty="0"/>
              <a:t>testo p&lt;0,001).</a:t>
            </a: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80684"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19183"/>
              <a:ext cx="2332654" cy="600164"/>
            </a:xfrm>
            <a:prstGeom prst="rect">
              <a:avLst/>
            </a:prstGeom>
            <a:noFill/>
          </p:spPr>
          <p:txBody>
            <a:bodyPr wrap="square" rtlCol="0">
              <a:spAutoFit/>
            </a:bodyPr>
            <a:lstStyle/>
            <a:p>
              <a:pPr algn="ctr"/>
              <a:r>
                <a:rPr lang="lt-LT" sz="1100" dirty="0"/>
                <a:t>Iš mokyklos / universiteto / darbovietės informacinių pranešimų, informacinių stendų</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Tree>
    <p:extLst>
      <p:ext uri="{BB962C8B-B14F-4D97-AF65-F5344CB8AC3E}">
        <p14:creationId xmlns:p14="http://schemas.microsoft.com/office/powerpoint/2010/main" val="2040422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682153" y="1868869"/>
            <a:ext cx="2819709" cy="4130936"/>
          </a:xfrm>
        </p:spPr>
        <p:txBody>
          <a:bodyPr/>
          <a:lstStyle/>
          <a:p>
            <a:r>
              <a:rPr lang="lt-LT" dirty="0"/>
              <a:t>Labai dažnai / visada iš šio šaltinio gaunantys informaciją dažniau nurodė kaimo vietovių gyventojai (</a:t>
            </a:r>
            <a:r>
              <a:rPr lang="lt-LT" dirty="0" err="1"/>
              <a:t>Pearsono</a:t>
            </a:r>
            <a:r>
              <a:rPr lang="lt-LT" dirty="0"/>
              <a:t> χ</a:t>
            </a:r>
            <a:r>
              <a:rPr lang="lt-LT" baseline="30000" dirty="0"/>
              <a:t>2</a:t>
            </a:r>
            <a:r>
              <a:rPr lang="lt-LT" dirty="0"/>
              <a:t> testo p&lt;0,05).</a:t>
            </a: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80684"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317301"/>
              <a:ext cx="2332654" cy="430887"/>
            </a:xfrm>
            <a:prstGeom prst="rect">
              <a:avLst/>
            </a:prstGeom>
            <a:noFill/>
          </p:spPr>
          <p:txBody>
            <a:bodyPr wrap="square" rtlCol="0">
              <a:spAutoFit/>
            </a:bodyPr>
            <a:lstStyle/>
            <a:p>
              <a:pPr algn="ctr"/>
              <a:r>
                <a:rPr lang="lt-LT" sz="1100" dirty="0"/>
                <a:t>Iš nuomonės formuotojų pasisakymų viešojoje erdvėje</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Tree>
    <p:extLst>
      <p:ext uri="{BB962C8B-B14F-4D97-AF65-F5344CB8AC3E}">
        <p14:creationId xmlns:p14="http://schemas.microsoft.com/office/powerpoint/2010/main" val="27256628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704933"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388460"/>
              <a:ext cx="2332654" cy="261610"/>
            </a:xfrm>
            <a:prstGeom prst="rect">
              <a:avLst/>
            </a:prstGeom>
            <a:noFill/>
          </p:spPr>
          <p:txBody>
            <a:bodyPr wrap="square" rtlCol="0">
              <a:spAutoFit/>
            </a:bodyPr>
            <a:lstStyle/>
            <a:p>
              <a:pPr algn="ctr"/>
              <a:r>
                <a:rPr lang="lt-LT" sz="1100" dirty="0"/>
                <a:t>Iš tėvų ir kitų šeimos narių</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F7A61064-ED79-409E-A808-89964863C6B9}"/>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742422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403375"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232663"/>
              <a:ext cx="2332654" cy="600164"/>
            </a:xfrm>
            <a:prstGeom prst="rect">
              <a:avLst/>
            </a:prstGeom>
            <a:noFill/>
          </p:spPr>
          <p:txBody>
            <a:bodyPr wrap="square" rtlCol="0">
              <a:spAutoFit/>
            </a:bodyPr>
            <a:lstStyle/>
            <a:p>
              <a:pPr algn="ctr"/>
              <a:r>
                <a:rPr lang="lt-LT" sz="1100" dirty="0"/>
                <a:t>Iš institucijų (savivaldybės, Jaunimo reikalų departamento ir kt.) oficialių tinklapių </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0D7332BE-64D4-46D2-B468-2D882F22AA11}"/>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41655091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80684"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317301"/>
              <a:ext cx="2332654" cy="430887"/>
            </a:xfrm>
            <a:prstGeom prst="rect">
              <a:avLst/>
            </a:prstGeom>
            <a:noFill/>
          </p:spPr>
          <p:txBody>
            <a:bodyPr wrap="square" rtlCol="0">
              <a:spAutoFit/>
            </a:bodyPr>
            <a:lstStyle/>
            <a:p>
              <a:pPr algn="ctr"/>
              <a:r>
                <a:rPr lang="lt-LT" sz="1100" dirty="0"/>
                <a:t>Iš jaunimui skirtų informacinių tinklapių </a:t>
              </a:r>
              <a:r>
                <a:rPr lang="lt-LT" sz="1100" i="1" dirty="0" err="1"/>
                <a:t>zinauviska.lt</a:t>
              </a:r>
              <a:r>
                <a:rPr lang="lt-LT" sz="1100" i="1" dirty="0"/>
                <a:t> </a:t>
              </a:r>
              <a:r>
                <a:rPr lang="lt-LT" sz="1100" dirty="0"/>
                <a:t>ir </a:t>
              </a:r>
              <a:r>
                <a:rPr lang="lt-LT" sz="1100" i="1" dirty="0" err="1"/>
                <a:t>jp.jrd.lt</a:t>
              </a:r>
              <a:endParaRPr lang="lt-LT" sz="1100" i="1" dirty="0"/>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44294DC2-5B80-49CD-B5A7-921D47680976}"/>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474364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80684"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303821"/>
              <a:ext cx="2332654" cy="430887"/>
            </a:xfrm>
            <a:prstGeom prst="rect">
              <a:avLst/>
            </a:prstGeom>
            <a:noFill/>
          </p:spPr>
          <p:txBody>
            <a:bodyPr wrap="square" rtlCol="0">
              <a:spAutoFit/>
            </a:bodyPr>
            <a:lstStyle/>
            <a:p>
              <a:pPr algn="ctr"/>
              <a:r>
                <a:rPr lang="lt-LT" sz="1100" dirty="0"/>
                <a:t>Iš savivaldybėje veikiančių jaunimo organizacijų</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FB3A46C8-00CB-493E-80E4-D0FED1DC7A7D}"/>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33446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38051"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432558"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315615" y="2146041"/>
            <a:ext cx="2332654" cy="746449"/>
            <a:chOff x="1315615" y="2146041"/>
            <a:chExt cx="2332654"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315615" y="2388460"/>
              <a:ext cx="2332654" cy="261610"/>
            </a:xfrm>
            <a:prstGeom prst="rect">
              <a:avLst/>
            </a:prstGeom>
            <a:noFill/>
          </p:spPr>
          <p:txBody>
            <a:bodyPr wrap="square" rtlCol="0">
              <a:spAutoFit/>
            </a:bodyPr>
            <a:lstStyle/>
            <a:p>
              <a:pPr algn="ctr"/>
              <a:r>
                <a:rPr lang="lt-LT" sz="1100" dirty="0"/>
                <a:t>Iš Jaunimo reikalų koordinatoriaus</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087FDC5C-629B-49A6-BAD7-D8AEDCFBE014}"/>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6712544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Iš kur dažniausia sužinote apie galimybes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280684" cy="854497"/>
          </a:xfrm>
        </p:spPr>
        <p:txBody>
          <a:bodyPr>
            <a:noAutofit/>
          </a:bodyPr>
          <a:lstStyle/>
          <a:p>
            <a:r>
              <a:rPr lang="lt-LT" sz="2800" dirty="0">
                <a:solidFill>
                  <a:schemeClr val="accent2">
                    <a:lumMod val="75000"/>
                  </a:schemeClr>
                </a:solidFill>
              </a:rPr>
              <a:t>INFORMACIJOS APIE GALIMYBĘ DALYVAUTI PILIETINĖSE VEIKLOSE</a:t>
            </a:r>
            <a:r>
              <a:rPr lang="en-US" sz="2800" dirty="0">
                <a:solidFill>
                  <a:schemeClr val="accent2">
                    <a:lumMod val="75000"/>
                  </a:schemeClr>
                </a:solidFill>
              </a:rPr>
              <a:t> </a:t>
            </a:r>
            <a:r>
              <a:rPr lang="lt-LT" sz="2800" dirty="0">
                <a:solidFill>
                  <a:schemeClr val="accent2">
                    <a:lumMod val="75000"/>
                  </a:schemeClr>
                </a:solidFill>
              </a:rPr>
              <a:t>ŠALTINIAI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grpSp>
        <p:nvGrpSpPr>
          <p:cNvPr id="2" name="Group 1">
            <a:extLst>
              <a:ext uri="{FF2B5EF4-FFF2-40B4-BE49-F238E27FC236}">
                <a16:creationId xmlns:a16="http://schemas.microsoft.com/office/drawing/2014/main" id="{C2E99A7D-A34F-4A15-A429-AA98199D6FCB}"/>
              </a:ext>
            </a:extLst>
          </p:cNvPr>
          <p:cNvGrpSpPr/>
          <p:nvPr/>
        </p:nvGrpSpPr>
        <p:grpSpPr>
          <a:xfrm>
            <a:off x="1231569" y="2146041"/>
            <a:ext cx="2416700" cy="746449"/>
            <a:chOff x="1231569" y="2146041"/>
            <a:chExt cx="2416700" cy="746449"/>
          </a:xfrm>
        </p:grpSpPr>
        <p:sp>
          <p:nvSpPr>
            <p:cNvPr id="12" name="TextBox 11">
              <a:extLst>
                <a:ext uri="{FF2B5EF4-FFF2-40B4-BE49-F238E27FC236}">
                  <a16:creationId xmlns:a16="http://schemas.microsoft.com/office/drawing/2014/main" id="{FED11EB2-1A5C-46D8-B2FB-AC265E72F986}"/>
                </a:ext>
              </a:extLst>
            </p:cNvPr>
            <p:cNvSpPr txBox="1"/>
            <p:nvPr/>
          </p:nvSpPr>
          <p:spPr>
            <a:xfrm>
              <a:off x="1231569" y="2317301"/>
              <a:ext cx="2332654" cy="430887"/>
            </a:xfrm>
            <a:prstGeom prst="rect">
              <a:avLst/>
            </a:prstGeom>
            <a:noFill/>
          </p:spPr>
          <p:txBody>
            <a:bodyPr wrap="square" rtlCol="0">
              <a:spAutoFit/>
            </a:bodyPr>
            <a:lstStyle/>
            <a:p>
              <a:pPr algn="ctr"/>
              <a:r>
                <a:rPr lang="lt-LT" sz="1100" dirty="0"/>
                <a:t>Iš Jaunimo informavimo ir konsultavimo taško / centro</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9" name="Content Placeholder 2">
            <a:extLst>
              <a:ext uri="{FF2B5EF4-FFF2-40B4-BE49-F238E27FC236}">
                <a16:creationId xmlns:a16="http://schemas.microsoft.com/office/drawing/2014/main" id="{A69BA229-ACA8-45F4-9AC1-7E1FEC2BEC7D}"/>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58316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31EFEF0F-EDCB-43F5-9C8E-4F864947473F}"/>
              </a:ext>
            </a:extLst>
          </p:cNvPr>
          <p:cNvSpPr/>
          <p:nvPr/>
        </p:nvSpPr>
        <p:spPr>
          <a:xfrm>
            <a:off x="6096001" y="1166071"/>
            <a:ext cx="5652000" cy="4856210"/>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16" name="Chart 15">
            <a:extLst>
              <a:ext uri="{FF2B5EF4-FFF2-40B4-BE49-F238E27FC236}">
                <a16:creationId xmlns:a16="http://schemas.microsoft.com/office/drawing/2014/main" id="{666A62A2-F965-416D-A673-9949B692A21A}"/>
              </a:ext>
            </a:extLst>
          </p:cNvPr>
          <p:cNvGraphicFramePr/>
          <p:nvPr>
            <p:extLst>
              <p:ext uri="{D42A27DB-BD31-4B8C-83A1-F6EECF244321}">
                <p14:modId xmlns:p14="http://schemas.microsoft.com/office/powerpoint/2010/main" val="3910382363"/>
              </p:ext>
            </p:extLst>
          </p:nvPr>
        </p:nvGraphicFramePr>
        <p:xfrm>
          <a:off x="5400268" y="1166070"/>
          <a:ext cx="8145624" cy="4817201"/>
        </p:xfrm>
        <a:graphic>
          <a:graphicData uri="http://schemas.openxmlformats.org/drawingml/2006/chart">
            <c:chart xmlns:c="http://schemas.openxmlformats.org/drawingml/2006/chart" xmlns:r="http://schemas.openxmlformats.org/officeDocument/2006/relationships" r:id="rId3"/>
          </a:graphicData>
        </a:graphic>
      </p:graphicFrame>
      <p:sp>
        <p:nvSpPr>
          <p:cNvPr id="48" name="Rectangle: Rounded Corners 47">
            <a:extLst>
              <a:ext uri="{FF2B5EF4-FFF2-40B4-BE49-F238E27FC236}">
                <a16:creationId xmlns:a16="http://schemas.microsoft.com/office/drawing/2014/main" id="{F86D0E5B-1E48-4D78-A5F1-D1D424B8BDD6}"/>
              </a:ext>
            </a:extLst>
          </p:cNvPr>
          <p:cNvSpPr/>
          <p:nvPr/>
        </p:nvSpPr>
        <p:spPr>
          <a:xfrm>
            <a:off x="254179" y="1166072"/>
            <a:ext cx="5652000" cy="4856210"/>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12" name="Chart 11">
            <a:extLst>
              <a:ext uri="{FF2B5EF4-FFF2-40B4-BE49-F238E27FC236}">
                <a16:creationId xmlns:a16="http://schemas.microsoft.com/office/drawing/2014/main" id="{A0DB3CBF-1F03-4301-B80B-FB7816A094E2}"/>
              </a:ext>
            </a:extLst>
          </p:cNvPr>
          <p:cNvGraphicFramePr/>
          <p:nvPr>
            <p:extLst>
              <p:ext uri="{D42A27DB-BD31-4B8C-83A1-F6EECF244321}">
                <p14:modId xmlns:p14="http://schemas.microsoft.com/office/powerpoint/2010/main" val="2844269230"/>
              </p:ext>
            </p:extLst>
          </p:nvPr>
        </p:nvGraphicFramePr>
        <p:xfrm>
          <a:off x="-929631" y="1166071"/>
          <a:ext cx="8145624" cy="485621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0" name="Title 4">
            <a:extLst>
              <a:ext uri="{FF2B5EF4-FFF2-40B4-BE49-F238E27FC236}">
                <a16:creationId xmlns:a16="http://schemas.microsoft.com/office/drawing/2014/main" id="{8AB8FFEC-0EFC-42CE-B9A9-5307B6E12A00}"/>
              </a:ext>
            </a:extLst>
          </p:cNvPr>
          <p:cNvSpPr txBox="1">
            <a:spLocks/>
          </p:cNvSpPr>
          <p:nvPr/>
        </p:nvSpPr>
        <p:spPr>
          <a:xfrm>
            <a:off x="2461893" y="196975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endParaRPr lang="lt-LT" dirty="0">
              <a:solidFill>
                <a:schemeClr val="accent2">
                  <a:lumMod val="75000"/>
                </a:schemeClr>
              </a:solidFill>
            </a:endParaRPr>
          </a:p>
        </p:txBody>
      </p:sp>
      <p:sp>
        <p:nvSpPr>
          <p:cNvPr id="13" name="Title 4">
            <a:extLst>
              <a:ext uri="{FF2B5EF4-FFF2-40B4-BE49-F238E27FC236}">
                <a16:creationId xmlns:a16="http://schemas.microsoft.com/office/drawing/2014/main" id="{E8EE1966-BECF-4DB3-B993-5613B834D832}"/>
              </a:ext>
            </a:extLst>
          </p:cNvPr>
          <p:cNvSpPr txBox="1">
            <a:spLocks/>
          </p:cNvSpPr>
          <p:nvPr/>
        </p:nvSpPr>
        <p:spPr>
          <a:xfrm>
            <a:off x="1221178" y="15984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pPr algn="ctr"/>
            <a:r>
              <a:rPr lang="lt-LT" dirty="0">
                <a:solidFill>
                  <a:schemeClr val="accent2">
                    <a:lumMod val="75000"/>
                  </a:schemeClr>
                </a:solidFill>
              </a:rPr>
              <a:t>SOCIALINĖS-DEMOGRAFINĖS CHARAKTERISTIKOS</a:t>
            </a:r>
          </a:p>
        </p:txBody>
      </p:sp>
    </p:spTree>
    <p:extLst>
      <p:ext uri="{BB962C8B-B14F-4D97-AF65-F5344CB8AC3E}">
        <p14:creationId xmlns:p14="http://schemas.microsoft.com/office/powerpoint/2010/main" val="3252685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pilietinio</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dalyvavimo</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GB"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samprata</a:t>
            </a:r>
            <a:r>
              <a:rPr lang="en-GB"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jaunimo</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aktyvumas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lt-LT" sz="2400" b="1" dirty="0">
                <a:solidFill>
                  <a:schemeClr val="bg1">
                    <a:lumMod val="65000"/>
                  </a:schemeClr>
                </a:solidFill>
                <a:latin typeface="Microsoft YaHei UI Light" panose="020B0502040204020203" pitchFamily="34" charset="-122"/>
                <a:ea typeface="Microsoft YaHei UI Light" panose="020B0502040204020203" pitchFamily="34" charset="-122"/>
              </a:rPr>
              <a:t>savivaldybės lygmeniu jaunimo interesus atstovaujančių subjektų vertinimas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informacijos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apie</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dalyvavimo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galimybes</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bg1">
                    <a:lumMod val="65000"/>
                  </a:schemeClr>
                </a:solidFill>
                <a:latin typeface="Microsoft YaHei UI Light" panose="020B0502040204020203" pitchFamily="34" charset="-122"/>
                <a:ea typeface="Microsoft YaHei UI Light" panose="020B0502040204020203" pitchFamily="34" charset="-122"/>
              </a:rPr>
              <a:t>sklaida</a:t>
            </a:r>
            <a:r>
              <a:rPr lang="en-US" sz="2400" b="1" dirty="0">
                <a:solidFill>
                  <a:schemeClr val="bg1">
                    <a:lumMod val="65000"/>
                  </a:schemeClr>
                </a:solidFill>
                <a:latin typeface="Microsoft YaHei UI Light" panose="020B0502040204020203" pitchFamily="34" charset="-122"/>
                <a:ea typeface="Microsoft YaHei UI Light" panose="020B0502040204020203" pitchFamily="34" charset="-122"/>
              </a:rPr>
              <a:t>. </a:t>
            </a:r>
            <a:r>
              <a:rPr lang="en-US" sz="2400" b="1" dirty="0" err="1">
                <a:solidFill>
                  <a:schemeClr val="accent2"/>
                </a:solidFill>
                <a:latin typeface="Microsoft YaHei UI Light" panose="020B0502040204020203" pitchFamily="34" charset="-122"/>
                <a:ea typeface="Microsoft YaHei UI Light" panose="020B0502040204020203" pitchFamily="34" charset="-122"/>
              </a:rPr>
              <a:t>dalyvavimą</a:t>
            </a:r>
            <a:r>
              <a:rPr lang="en-US" sz="2400" b="1" dirty="0">
                <a:solidFill>
                  <a:schemeClr val="accent2"/>
                </a:solidFill>
                <a:latin typeface="Microsoft YaHei UI Light" panose="020B0502040204020203" pitchFamily="34" charset="-122"/>
                <a:ea typeface="Microsoft YaHei UI Light" panose="020B0502040204020203" pitchFamily="34" charset="-122"/>
              </a:rPr>
              <a:t> </a:t>
            </a:r>
            <a:r>
              <a:rPr lang="en-US" sz="2400" b="1" dirty="0" err="1">
                <a:solidFill>
                  <a:schemeClr val="accent2"/>
                </a:solidFill>
                <a:latin typeface="Microsoft YaHei UI Light" panose="020B0502040204020203" pitchFamily="34" charset="-122"/>
                <a:ea typeface="Microsoft YaHei UI Light" panose="020B0502040204020203" pitchFamily="34" charset="-122"/>
              </a:rPr>
              <a:t>skatinantys</a:t>
            </a:r>
            <a:r>
              <a:rPr lang="en-US" sz="2400" b="1" dirty="0">
                <a:solidFill>
                  <a:schemeClr val="accent2"/>
                </a:solidFill>
                <a:latin typeface="Microsoft YaHei UI Light" panose="020B0502040204020203" pitchFamily="34" charset="-122"/>
                <a:ea typeface="Microsoft YaHei UI Light" panose="020B0502040204020203" pitchFamily="34" charset="-122"/>
              </a:rPr>
              <a:t> / </a:t>
            </a:r>
            <a:r>
              <a:rPr lang="en-US" sz="2400" b="1" dirty="0" err="1">
                <a:solidFill>
                  <a:schemeClr val="accent2"/>
                </a:solidFill>
                <a:latin typeface="Microsoft YaHei UI Light" panose="020B0502040204020203" pitchFamily="34" charset="-122"/>
                <a:ea typeface="Microsoft YaHei UI Light" panose="020B0502040204020203" pitchFamily="34" charset="-122"/>
              </a:rPr>
              <a:t>ribojantys</a:t>
            </a:r>
            <a:r>
              <a:rPr lang="en-US" sz="2400" b="1" dirty="0">
                <a:solidFill>
                  <a:schemeClr val="accent2"/>
                </a:solidFill>
                <a:latin typeface="Microsoft YaHei UI Light" panose="020B0502040204020203" pitchFamily="34" charset="-122"/>
                <a:ea typeface="Microsoft YaHei UI Light" panose="020B0502040204020203" pitchFamily="34" charset="-122"/>
              </a:rPr>
              <a:t> </a:t>
            </a:r>
            <a:r>
              <a:rPr lang="en-US" sz="2400" b="1" dirty="0" err="1">
                <a:solidFill>
                  <a:schemeClr val="accent2"/>
                </a:solidFill>
                <a:latin typeface="Microsoft YaHei UI Light" panose="020B0502040204020203" pitchFamily="34" charset="-122"/>
                <a:ea typeface="Microsoft YaHei UI Light" panose="020B0502040204020203" pitchFamily="34" charset="-122"/>
              </a:rPr>
              <a:t>veiksniai</a:t>
            </a:r>
            <a:r>
              <a:rPr lang="en-US" sz="2400" b="1" dirty="0">
                <a:solidFill>
                  <a:schemeClr val="accent2"/>
                </a:solidFill>
                <a:latin typeface="Microsoft YaHei UI Light" panose="020B0502040204020203" pitchFamily="34" charset="-122"/>
                <a:ea typeface="Microsoft YaHei UI Light" panose="020B0502040204020203" pitchFamily="34" charset="-122"/>
              </a:rPr>
              <a:t>.</a:t>
            </a:r>
            <a:endParaRPr lang="en-GB" sz="2400" b="1" dirty="0">
              <a:solidFill>
                <a:schemeClr val="accent2"/>
              </a:solidFill>
              <a:latin typeface="Microsoft YaHei UI Light" panose="020B0502040204020203" pitchFamily="34" charset="-122"/>
              <a:ea typeface="Microsoft YaHei UI Light" panose="020B0502040204020203" pitchFamily="34" charset="-122"/>
            </a:endParaRPr>
          </a:p>
        </p:txBody>
      </p:sp>
      <p:pic>
        <p:nvPicPr>
          <p:cNvPr id="4" name="Picture 3">
            <a:extLst>
              <a:ext uri="{FF2B5EF4-FFF2-40B4-BE49-F238E27FC236}">
                <a16:creationId xmlns:a16="http://schemas.microsoft.com/office/drawing/2014/main" id="{2444863A-9E13-461F-AB45-F9E685903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3691792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3810283564"/>
              </p:ext>
            </p:extLst>
          </p:nvPr>
        </p:nvGraphicFramePr>
        <p:xfrm>
          <a:off x="164095" y="1877438"/>
          <a:ext cx="9483758" cy="450490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9809712" y="2240227"/>
            <a:ext cx="2304660" cy="35303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Atsižvelgiant į </a:t>
            </a:r>
            <a:r>
              <a:rPr lang="lt-LT" b="1" dirty="0"/>
              <a:t>išvestinį teiginių vertinimo rodiklį</a:t>
            </a:r>
            <a:r>
              <a:rPr lang="lt-LT" dirty="0"/>
              <a:t>, 3 procentai apklaustųjų nurodė, jog visos galimos priežastys riboja jų dalyvavimą pilietinėse veiklose (visiškai sutinka / sutinka su teiginiais). </a:t>
            </a:r>
            <a:endParaRPr lang="en-US" dirty="0"/>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Kas riboja galimybes ir mažina Jūsų norą dalyvauti pilietinėse veiklose? </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616861"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054BB35F-110F-4D53-A6FF-E26F5B3E2B6D}"/>
              </a:ext>
            </a:extLst>
          </p:cNvPr>
          <p:cNvSpPr txBox="1">
            <a:spLocks noChangeArrowheads="1"/>
          </p:cNvSpPr>
          <p:nvPr/>
        </p:nvSpPr>
        <p:spPr bwMode="auto">
          <a:xfrm>
            <a:off x="1231568" y="6374827"/>
            <a:ext cx="72045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(7) Klausimas užduodamas tik respondentams, kurie dirba</a:t>
            </a:r>
            <a:r>
              <a:rPr lang="en-US" altLang="lt-LT" sz="1000" i="1" dirty="0">
                <a:solidFill>
                  <a:srgbClr val="595959"/>
                </a:solidFill>
                <a:latin typeface="+mn-lt"/>
              </a:rPr>
              <a:t> </a:t>
            </a:r>
            <a:r>
              <a:rPr lang="lt-LT" altLang="lt-LT" sz="1000" i="1" dirty="0">
                <a:solidFill>
                  <a:srgbClr val="595959"/>
                </a:solidFill>
                <a:latin typeface="+mn-lt"/>
              </a:rPr>
              <a:t>arba turi nuosavą verslą </a:t>
            </a:r>
            <a:r>
              <a:rPr lang="en-US" altLang="lt-LT" sz="1000" i="1" dirty="0">
                <a:solidFill>
                  <a:srgbClr val="595959"/>
                </a:solidFill>
                <a:latin typeface="+mn-lt"/>
              </a:rPr>
              <a:t>(N=</a:t>
            </a:r>
            <a:r>
              <a:rPr lang="lt-LT" altLang="lt-LT" sz="1000" i="1" dirty="0">
                <a:solidFill>
                  <a:srgbClr val="595959"/>
                </a:solidFill>
                <a:latin typeface="+mn-lt"/>
              </a:rPr>
              <a:t>465</a:t>
            </a:r>
            <a:r>
              <a:rPr lang="en-US" altLang="lt-LT" sz="1000" i="1" dirty="0">
                <a:solidFill>
                  <a:srgbClr val="595959"/>
                </a:solidFill>
                <a:latin typeface="+mn-lt"/>
              </a:rPr>
              <a:t>)</a:t>
            </a:r>
            <a:endParaRPr lang="lt-LT" altLang="lt-LT" sz="1000" i="1" dirty="0">
              <a:solidFill>
                <a:srgbClr val="595959"/>
              </a:solidFill>
              <a:latin typeface="+mn-lt"/>
            </a:endParaRPr>
          </a:p>
          <a:p>
            <a:pPr>
              <a:spcBef>
                <a:spcPct val="0"/>
              </a:spcBef>
              <a:buClrTx/>
              <a:buNone/>
            </a:pPr>
            <a:r>
              <a:rPr lang="lt-LT" altLang="lt-LT" sz="1000" i="1" dirty="0">
                <a:solidFill>
                  <a:srgbClr val="595959"/>
                </a:solidFill>
                <a:latin typeface="+mn-lt"/>
              </a:rPr>
              <a:t>(8) Klausimas užduodamas tik respondentams, kurie mokosi arba studijuoja </a:t>
            </a:r>
            <a:r>
              <a:rPr lang="en-US" altLang="lt-LT" sz="1000" i="1" dirty="0">
                <a:solidFill>
                  <a:srgbClr val="595959"/>
                </a:solidFill>
                <a:latin typeface="+mn-lt"/>
              </a:rPr>
              <a:t>(N=</a:t>
            </a:r>
            <a:r>
              <a:rPr lang="lt-LT" altLang="lt-LT" sz="1000" i="1" dirty="0">
                <a:solidFill>
                  <a:srgbClr val="595959"/>
                </a:solidFill>
                <a:latin typeface="+mn-lt"/>
              </a:rPr>
              <a:t>716</a:t>
            </a:r>
            <a:r>
              <a:rPr lang="en-US" altLang="lt-LT" sz="1000" i="1" dirty="0">
                <a:solidFill>
                  <a:srgbClr val="595959"/>
                </a:solidFill>
                <a:latin typeface="+mn-lt"/>
              </a:rPr>
              <a:t>)</a:t>
            </a:r>
            <a:endParaRPr lang="lt-LT" altLang="lt-LT" sz="1000" i="1" dirty="0">
              <a:solidFill>
                <a:srgbClr val="595959"/>
              </a:solidFill>
              <a:latin typeface="+mn-lt"/>
            </a:endParaRPr>
          </a:p>
        </p:txBody>
      </p:sp>
    </p:spTree>
    <p:extLst>
      <p:ext uri="{BB962C8B-B14F-4D97-AF65-F5344CB8AC3E}">
        <p14:creationId xmlns:p14="http://schemas.microsoft.com/office/powerpoint/2010/main" val="6266769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66022"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3986976" cy="415498"/>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N=465*</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*dirbantys arba nuosavą verslą turintys 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B9E4A9B6-EDED-40B5-929E-61142834A715}"/>
              </a:ext>
            </a:extLst>
          </p:cNvPr>
          <p:cNvSpPr txBox="1"/>
          <p:nvPr/>
        </p:nvSpPr>
        <p:spPr>
          <a:xfrm>
            <a:off x="1315615" y="2317301"/>
            <a:ext cx="2332654" cy="430887"/>
          </a:xfrm>
          <a:prstGeom prst="rect">
            <a:avLst/>
          </a:prstGeom>
          <a:noFill/>
        </p:spPr>
        <p:txBody>
          <a:bodyPr wrap="square" rtlCol="0">
            <a:spAutoFit/>
          </a:bodyPr>
          <a:lstStyle/>
          <a:p>
            <a:pPr algn="ctr"/>
            <a:r>
              <a:rPr lang="lt-LT" sz="1100" dirty="0"/>
              <a:t>Įsipareigojimai darbovietėje (laiko trūkumas) </a:t>
            </a:r>
          </a:p>
        </p:txBody>
      </p:sp>
      <p:sp>
        <p:nvSpPr>
          <p:cNvPr id="8" name="Rectangle 7">
            <a:extLst>
              <a:ext uri="{FF2B5EF4-FFF2-40B4-BE49-F238E27FC236}">
                <a16:creationId xmlns:a16="http://schemas.microsoft.com/office/drawing/2014/main" id="{16A4AAEA-A3F7-4DA0-9198-0ECD34C94ED5}"/>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750FECD0-4FAB-425F-97ED-3DBF8BB516A5}"/>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9" name="Content Placeholder 2">
            <a:extLst>
              <a:ext uri="{FF2B5EF4-FFF2-40B4-BE49-F238E27FC236}">
                <a16:creationId xmlns:a16="http://schemas.microsoft.com/office/drawing/2014/main" id="{9E6D76C1-62B2-4CD0-8822-717B9CE17605}"/>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3957489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19-29 m. respondentai dažniau išreiškė tvirtą pritarimą („visiškai sutinku“), jog galimybes dalyvauti pilietinėse veiklose riboja įsipareigojimai mokymosi institucijoje (</a:t>
            </a:r>
            <a:r>
              <a:rPr lang="lt-LT" dirty="0" err="1"/>
              <a:t>Pearsono</a:t>
            </a:r>
            <a:r>
              <a:rPr lang="lt-LT" dirty="0"/>
              <a:t> χ</a:t>
            </a:r>
            <a:r>
              <a:rPr lang="lt-LT" baseline="30000" dirty="0"/>
              <a:t>2</a:t>
            </a:r>
            <a:r>
              <a:rPr lang="lt-LT" dirty="0"/>
              <a:t> testo p&lt;0,01).</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39389"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7" name="TextBox 6">
            <a:extLst>
              <a:ext uri="{FF2B5EF4-FFF2-40B4-BE49-F238E27FC236}">
                <a16:creationId xmlns:a16="http://schemas.microsoft.com/office/drawing/2014/main" id="{E4EA34C0-1706-40E9-9017-705E8649C201}"/>
              </a:ext>
            </a:extLst>
          </p:cNvPr>
          <p:cNvSpPr txBox="1"/>
          <p:nvPr/>
        </p:nvSpPr>
        <p:spPr>
          <a:xfrm>
            <a:off x="1315615" y="2303821"/>
            <a:ext cx="2332654" cy="430887"/>
          </a:xfrm>
          <a:prstGeom prst="rect">
            <a:avLst/>
          </a:prstGeom>
          <a:noFill/>
        </p:spPr>
        <p:txBody>
          <a:bodyPr wrap="square" rtlCol="0">
            <a:spAutoFit/>
          </a:bodyPr>
          <a:lstStyle/>
          <a:p>
            <a:pPr algn="ctr"/>
            <a:r>
              <a:rPr lang="lt-LT" sz="1100" dirty="0"/>
              <a:t>Įsipareigojimai mokymosi institucijoje (laiko trūkumas) </a:t>
            </a:r>
          </a:p>
        </p:txBody>
      </p:sp>
      <p:sp>
        <p:nvSpPr>
          <p:cNvPr id="8" name="Rectangle 7">
            <a:extLst>
              <a:ext uri="{FF2B5EF4-FFF2-40B4-BE49-F238E27FC236}">
                <a16:creationId xmlns:a16="http://schemas.microsoft.com/office/drawing/2014/main" id="{A7FD19EE-734D-4F11-8773-86886434DC88}"/>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490C5ACB-90A7-408E-A016-2E475065473C}"/>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12" name="TextBox 11">
            <a:extLst>
              <a:ext uri="{FF2B5EF4-FFF2-40B4-BE49-F238E27FC236}">
                <a16:creationId xmlns:a16="http://schemas.microsoft.com/office/drawing/2014/main" id="{60D49BD0-12B9-4CDC-B40A-DE1F80CAF3D8}"/>
              </a:ext>
            </a:extLst>
          </p:cNvPr>
          <p:cNvSpPr txBox="1"/>
          <p:nvPr/>
        </p:nvSpPr>
        <p:spPr>
          <a:xfrm>
            <a:off x="1231569" y="1745959"/>
            <a:ext cx="3986976" cy="415498"/>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N=716*</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*besimokantys arba studijuojantys</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 </a:t>
            </a:r>
            <a:r>
              <a:rPr lang="en-US" sz="1050" b="1" dirty="0" err="1">
                <a:solidFill>
                  <a:schemeClr val="tx1">
                    <a:lumMod val="65000"/>
                    <a:lumOff val="35000"/>
                  </a:schemeClr>
                </a:solidFill>
                <a:latin typeface="Microsoft YaHei UI Light" panose="020B0502040204020203" pitchFamily="34" charset="-122"/>
                <a:ea typeface="Microsoft YaHei UI Light" panose="020B0502040204020203" pitchFamily="34" charset="-122"/>
              </a:rPr>
              <a:t>respondentai</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573462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1745959"/>
          <a:ext cx="7734929" cy="446437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Moterys dažniau sutinka, kad nepakanka informacijos, kaip įsitraukti į pilietinio dalyvavimo veiklas (</a:t>
            </a:r>
            <a:r>
              <a:rPr lang="lt-LT" dirty="0" err="1"/>
              <a:t>Pearsono</a:t>
            </a:r>
            <a:r>
              <a:rPr lang="lt-LT" dirty="0"/>
              <a:t> χ</a:t>
            </a:r>
            <a:r>
              <a:rPr lang="lt-LT" baseline="30000" dirty="0"/>
              <a:t>2</a:t>
            </a:r>
            <a:r>
              <a:rPr lang="lt-LT" dirty="0"/>
              <a:t> testo p&lt;0,05).</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21634"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E65D8C6B-3BAE-4595-8797-6051E5DF85D4}"/>
              </a:ext>
            </a:extLst>
          </p:cNvPr>
          <p:cNvSpPr txBox="1"/>
          <p:nvPr/>
        </p:nvSpPr>
        <p:spPr>
          <a:xfrm>
            <a:off x="1315615" y="2219183"/>
            <a:ext cx="2332654" cy="600164"/>
          </a:xfrm>
          <a:prstGeom prst="rect">
            <a:avLst/>
          </a:prstGeom>
          <a:noFill/>
        </p:spPr>
        <p:txBody>
          <a:bodyPr wrap="square" rtlCol="0">
            <a:spAutoFit/>
          </a:bodyPr>
          <a:lstStyle/>
          <a:p>
            <a:pPr algn="ctr"/>
            <a:r>
              <a:rPr lang="lt-LT" sz="1100" dirty="0"/>
              <a:t>Nepakanka informacijos kaip įsitraukti į pilietinio dalyvavimo veiklas </a:t>
            </a:r>
          </a:p>
        </p:txBody>
      </p:sp>
      <p:sp>
        <p:nvSpPr>
          <p:cNvPr id="8" name="Rectangle 7">
            <a:extLst>
              <a:ext uri="{FF2B5EF4-FFF2-40B4-BE49-F238E27FC236}">
                <a16:creationId xmlns:a16="http://schemas.microsoft.com/office/drawing/2014/main" id="{C7FE0DB1-F7DE-4B97-A672-EEE040625D06}"/>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927F8AF5-AAEE-476C-9E6C-5FDA4127F5A2}"/>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Tree>
    <p:extLst>
      <p:ext uri="{BB962C8B-B14F-4D97-AF65-F5344CB8AC3E}">
        <p14:creationId xmlns:p14="http://schemas.microsoft.com/office/powerpoint/2010/main" val="237658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Moterys (</a:t>
            </a:r>
            <a:r>
              <a:rPr lang="lt-LT" dirty="0" err="1"/>
              <a:t>Pearsono</a:t>
            </a:r>
            <a:r>
              <a:rPr lang="lt-LT" dirty="0"/>
              <a:t> χ</a:t>
            </a:r>
            <a:r>
              <a:rPr lang="lt-LT" baseline="30000" dirty="0"/>
              <a:t>2</a:t>
            </a:r>
            <a:r>
              <a:rPr lang="lt-LT" dirty="0"/>
              <a:t> testo p&lt;0,05) dažniau sutinka / visiškai sutinka, o 25-29 m. respondentai dažniau sutinka (</a:t>
            </a:r>
            <a:r>
              <a:rPr lang="lt-LT" dirty="0" err="1"/>
              <a:t>Pearsono</a:t>
            </a:r>
            <a:r>
              <a:rPr lang="lt-LT" dirty="0"/>
              <a:t> χ</a:t>
            </a:r>
            <a:r>
              <a:rPr lang="lt-LT" baseline="30000" dirty="0"/>
              <a:t>2</a:t>
            </a:r>
            <a:r>
              <a:rPr lang="lt-LT" dirty="0"/>
              <a:t> testo p&lt;0,001), kad galimybes dalyvauti pilietinėse veiklose riboja įsipareigojimai šeimai.</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12756"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317301"/>
            <a:ext cx="2332654" cy="430887"/>
          </a:xfrm>
          <a:prstGeom prst="rect">
            <a:avLst/>
          </a:prstGeom>
          <a:noFill/>
        </p:spPr>
        <p:txBody>
          <a:bodyPr wrap="square" rtlCol="0">
            <a:spAutoFit/>
          </a:bodyPr>
          <a:lstStyle/>
          <a:p>
            <a:pPr algn="ctr"/>
            <a:r>
              <a:rPr lang="lt-LT" sz="1100" dirty="0"/>
              <a:t>Įsipareigojimai šeimai (laiko trūkumas)</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Tree>
    <p:extLst>
      <p:ext uri="{BB962C8B-B14F-4D97-AF65-F5344CB8AC3E}">
        <p14:creationId xmlns:p14="http://schemas.microsoft.com/office/powerpoint/2010/main" val="35678646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12756"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6A256CE6-B3FA-4CB6-AB20-0132F8A2AB98}"/>
              </a:ext>
            </a:extLst>
          </p:cNvPr>
          <p:cNvSpPr txBox="1"/>
          <p:nvPr/>
        </p:nvSpPr>
        <p:spPr>
          <a:xfrm>
            <a:off x="1315615" y="2219183"/>
            <a:ext cx="2332654" cy="600164"/>
          </a:xfrm>
          <a:prstGeom prst="rect">
            <a:avLst/>
          </a:prstGeom>
          <a:noFill/>
        </p:spPr>
        <p:txBody>
          <a:bodyPr wrap="square" rtlCol="0">
            <a:spAutoFit/>
          </a:bodyPr>
          <a:lstStyle/>
          <a:p>
            <a:pPr algn="ctr"/>
            <a:r>
              <a:rPr lang="lt-LT" sz="1100" dirty="0"/>
              <a:t>Trūksta gebėjimų, reikalingų norint įsitraukti į pilietinio dalyvavimo veiklas</a:t>
            </a:r>
          </a:p>
        </p:txBody>
      </p:sp>
      <p:sp>
        <p:nvSpPr>
          <p:cNvPr id="8" name="Rectangle 7">
            <a:extLst>
              <a:ext uri="{FF2B5EF4-FFF2-40B4-BE49-F238E27FC236}">
                <a16:creationId xmlns:a16="http://schemas.microsoft.com/office/drawing/2014/main" id="{81DA76F7-7D68-4AC0-A0D2-07B8D137703F}"/>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Content Placeholder 1">
            <a:extLst>
              <a:ext uri="{FF2B5EF4-FFF2-40B4-BE49-F238E27FC236}">
                <a16:creationId xmlns:a16="http://schemas.microsoft.com/office/drawing/2014/main" id="{8B803FF7-3B9D-4E90-A949-7F2A38924575}"/>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9" name="Content Placeholder 2">
            <a:extLst>
              <a:ext uri="{FF2B5EF4-FFF2-40B4-BE49-F238E27FC236}">
                <a16:creationId xmlns:a16="http://schemas.microsoft.com/office/drawing/2014/main" id="{E7E035E2-A556-4E81-91AD-D88B504F8FC4}"/>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885419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577245"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12" name="TextBox 11">
            <a:extLst>
              <a:ext uri="{FF2B5EF4-FFF2-40B4-BE49-F238E27FC236}">
                <a16:creationId xmlns:a16="http://schemas.microsoft.com/office/drawing/2014/main" id="{FED11EB2-1A5C-46D8-B2FB-AC265E72F986}"/>
              </a:ext>
            </a:extLst>
          </p:cNvPr>
          <p:cNvSpPr txBox="1"/>
          <p:nvPr/>
        </p:nvSpPr>
        <p:spPr>
          <a:xfrm>
            <a:off x="1315615" y="2219183"/>
            <a:ext cx="2332654" cy="600164"/>
          </a:xfrm>
          <a:prstGeom prst="rect">
            <a:avLst/>
          </a:prstGeom>
          <a:noFill/>
        </p:spPr>
        <p:txBody>
          <a:bodyPr wrap="square" rtlCol="0">
            <a:spAutoFit/>
          </a:bodyPr>
          <a:lstStyle/>
          <a:p>
            <a:pPr algn="ctr"/>
            <a:r>
              <a:rPr lang="lt-LT" sz="1100" dirty="0"/>
              <a:t>Draugų neigiami pasisakymai arba jų dalyvavimo neigiami pavyzdžiai </a:t>
            </a:r>
          </a:p>
        </p:txBody>
      </p:sp>
      <p:sp>
        <p:nvSpPr>
          <p:cNvPr id="13" name="Rectangle 12">
            <a:extLst>
              <a:ext uri="{FF2B5EF4-FFF2-40B4-BE49-F238E27FC236}">
                <a16:creationId xmlns:a16="http://schemas.microsoft.com/office/drawing/2014/main" id="{6904E6D8-67C8-4162-9E2C-9FD99BC0D8EC}"/>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Content Placeholder 2">
            <a:extLst>
              <a:ext uri="{FF2B5EF4-FFF2-40B4-BE49-F238E27FC236}">
                <a16:creationId xmlns:a16="http://schemas.microsoft.com/office/drawing/2014/main" id="{92ECF816-87EC-491A-9051-28FC310ABD52}"/>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944542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57144"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5D55B290-F72F-4624-870C-A46F6FFBCC7E}"/>
              </a:ext>
            </a:extLst>
          </p:cNvPr>
          <p:cNvSpPr txBox="1"/>
          <p:nvPr/>
        </p:nvSpPr>
        <p:spPr>
          <a:xfrm>
            <a:off x="1315615" y="2219183"/>
            <a:ext cx="2332654" cy="600164"/>
          </a:xfrm>
          <a:prstGeom prst="rect">
            <a:avLst/>
          </a:prstGeom>
          <a:noFill/>
        </p:spPr>
        <p:txBody>
          <a:bodyPr wrap="square" rtlCol="0">
            <a:spAutoFit/>
          </a:bodyPr>
          <a:lstStyle/>
          <a:p>
            <a:pPr algn="ctr"/>
            <a:r>
              <a:rPr lang="lt-LT" sz="1100" dirty="0"/>
              <a:t>Dalyvaujant pilietinėse veiklose į jaunimo išsakomą nuomonę / poziciją nėra atsižvelgiama</a:t>
            </a:r>
          </a:p>
        </p:txBody>
      </p:sp>
      <p:sp>
        <p:nvSpPr>
          <p:cNvPr id="8" name="Rectangle 7">
            <a:extLst>
              <a:ext uri="{FF2B5EF4-FFF2-40B4-BE49-F238E27FC236}">
                <a16:creationId xmlns:a16="http://schemas.microsoft.com/office/drawing/2014/main" id="{46B4B6A7-9C9C-449B-BBCF-4D9E4B0EEE8A}"/>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Content Placeholder 1">
            <a:extLst>
              <a:ext uri="{FF2B5EF4-FFF2-40B4-BE49-F238E27FC236}">
                <a16:creationId xmlns:a16="http://schemas.microsoft.com/office/drawing/2014/main" id="{C8FB839E-4174-4827-919C-9FB266C5D93C}"/>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9" name="Content Placeholder 2">
            <a:extLst>
              <a:ext uri="{FF2B5EF4-FFF2-40B4-BE49-F238E27FC236}">
                <a16:creationId xmlns:a16="http://schemas.microsoft.com/office/drawing/2014/main" id="{9389FD2E-69B3-49D2-AB34-7CAB721A883A}"/>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6383599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586123"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B9B6372E-4EEF-47F5-BEBA-07245DC44FBF}"/>
              </a:ext>
            </a:extLst>
          </p:cNvPr>
          <p:cNvSpPr txBox="1"/>
          <p:nvPr/>
        </p:nvSpPr>
        <p:spPr>
          <a:xfrm>
            <a:off x="1315615" y="2303821"/>
            <a:ext cx="2332654" cy="430887"/>
          </a:xfrm>
          <a:prstGeom prst="rect">
            <a:avLst/>
          </a:prstGeom>
          <a:noFill/>
        </p:spPr>
        <p:txBody>
          <a:bodyPr wrap="square" rtlCol="0">
            <a:spAutoFit/>
          </a:bodyPr>
          <a:lstStyle/>
          <a:p>
            <a:pPr algn="ctr"/>
            <a:r>
              <a:rPr lang="lt-LT" sz="1100" dirty="0"/>
              <a:t>Pilietinis dalyvavimas man nėra aktualus</a:t>
            </a:r>
          </a:p>
        </p:txBody>
      </p:sp>
      <p:sp>
        <p:nvSpPr>
          <p:cNvPr id="8" name="Rectangle 7">
            <a:extLst>
              <a:ext uri="{FF2B5EF4-FFF2-40B4-BE49-F238E27FC236}">
                <a16:creationId xmlns:a16="http://schemas.microsoft.com/office/drawing/2014/main" id="{46BA1E5B-A8E0-4B96-A7A1-CB5FFF9A6F29}"/>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Content Placeholder 1">
            <a:extLst>
              <a:ext uri="{FF2B5EF4-FFF2-40B4-BE49-F238E27FC236}">
                <a16:creationId xmlns:a16="http://schemas.microsoft.com/office/drawing/2014/main" id="{9DBB8873-7C71-4D9E-9085-170E90BBC381}"/>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9" name="Content Placeholder 2">
            <a:extLst>
              <a:ext uri="{FF2B5EF4-FFF2-40B4-BE49-F238E27FC236}">
                <a16:creationId xmlns:a16="http://schemas.microsoft.com/office/drawing/2014/main" id="{256E904B-4661-411A-97B6-A8ED006E1DE2}"/>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70534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9996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74900"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0C350B62-62F4-45AA-9126-6D3214D0A862}"/>
              </a:ext>
            </a:extLst>
          </p:cNvPr>
          <p:cNvSpPr txBox="1"/>
          <p:nvPr/>
        </p:nvSpPr>
        <p:spPr>
          <a:xfrm>
            <a:off x="1315615" y="2219183"/>
            <a:ext cx="2332654" cy="600164"/>
          </a:xfrm>
          <a:prstGeom prst="rect">
            <a:avLst/>
          </a:prstGeom>
          <a:noFill/>
        </p:spPr>
        <p:txBody>
          <a:bodyPr wrap="square" rtlCol="0">
            <a:spAutoFit/>
          </a:bodyPr>
          <a:lstStyle/>
          <a:p>
            <a:pPr algn="ctr"/>
            <a:r>
              <a:rPr lang="lt-LT" sz="1100" dirty="0"/>
              <a:t>Tėvų ar kitų šeimos narių neigiami pasisakymai arba jų dalyvavimo neigiami pavyzdžiai</a:t>
            </a:r>
          </a:p>
        </p:txBody>
      </p:sp>
      <p:sp>
        <p:nvSpPr>
          <p:cNvPr id="8" name="Rectangle 7">
            <a:extLst>
              <a:ext uri="{FF2B5EF4-FFF2-40B4-BE49-F238E27FC236}">
                <a16:creationId xmlns:a16="http://schemas.microsoft.com/office/drawing/2014/main" id="{9670AAC3-05B8-4493-92F7-DB5895CC8881}"/>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3C9E9225-3E44-4A1F-9431-D9D2C48AE20A}"/>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9" name="Content Placeholder 2">
            <a:extLst>
              <a:ext uri="{FF2B5EF4-FFF2-40B4-BE49-F238E27FC236}">
                <a16:creationId xmlns:a16="http://schemas.microsoft.com/office/drawing/2014/main" id="{49260803-F14D-4E53-B759-21E0E4C25406}"/>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159200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39389"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C5728044-8960-4FA1-8948-814F69FDBA93}"/>
              </a:ext>
            </a:extLst>
          </p:cNvPr>
          <p:cNvSpPr txBox="1"/>
          <p:nvPr/>
        </p:nvSpPr>
        <p:spPr>
          <a:xfrm>
            <a:off x="1315615" y="2219183"/>
            <a:ext cx="2332654" cy="600164"/>
          </a:xfrm>
          <a:prstGeom prst="rect">
            <a:avLst/>
          </a:prstGeom>
          <a:noFill/>
        </p:spPr>
        <p:txBody>
          <a:bodyPr wrap="square" rtlCol="0">
            <a:spAutoFit/>
          </a:bodyPr>
          <a:lstStyle/>
          <a:p>
            <a:pPr algn="ctr"/>
            <a:r>
              <a:rPr lang="lt-LT" sz="1100" dirty="0"/>
              <a:t>Mokytojų, dėstytojų, darbdavių neigiami pasisakymai arba jų dalyvavimo neigiami pavyzdžiai</a:t>
            </a:r>
          </a:p>
        </p:txBody>
      </p:sp>
      <p:sp>
        <p:nvSpPr>
          <p:cNvPr id="8" name="Rectangle 7">
            <a:extLst>
              <a:ext uri="{FF2B5EF4-FFF2-40B4-BE49-F238E27FC236}">
                <a16:creationId xmlns:a16="http://schemas.microsoft.com/office/drawing/2014/main" id="{182FA9AF-4D51-43AB-BE3A-F8126A471CAB}"/>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6B28808B-AEDE-4F1B-8721-6527BC623C58}"/>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9" name="Content Placeholder 2">
            <a:extLst>
              <a:ext uri="{FF2B5EF4-FFF2-40B4-BE49-F238E27FC236}">
                <a16:creationId xmlns:a16="http://schemas.microsoft.com/office/drawing/2014/main" id="{FC2CCD4F-ACB3-4B5F-8CEF-A853DC0848E5}"/>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8567946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48267"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8" name="TextBox 7">
            <a:extLst>
              <a:ext uri="{FF2B5EF4-FFF2-40B4-BE49-F238E27FC236}">
                <a16:creationId xmlns:a16="http://schemas.microsoft.com/office/drawing/2014/main" id="{FA733C33-D99C-46B0-98FC-53FB541AB190}"/>
              </a:ext>
            </a:extLst>
          </p:cNvPr>
          <p:cNvSpPr txBox="1"/>
          <p:nvPr/>
        </p:nvSpPr>
        <p:spPr>
          <a:xfrm>
            <a:off x="1315615" y="2134544"/>
            <a:ext cx="2332654" cy="769441"/>
          </a:xfrm>
          <a:prstGeom prst="rect">
            <a:avLst/>
          </a:prstGeom>
          <a:noFill/>
        </p:spPr>
        <p:txBody>
          <a:bodyPr wrap="square" rtlCol="0">
            <a:spAutoFit/>
          </a:bodyPr>
          <a:lstStyle/>
          <a:p>
            <a:pPr algn="ctr"/>
            <a:r>
              <a:rPr lang="lt-LT" sz="1100" dirty="0"/>
              <a:t>Nuomonės formuotojų („</a:t>
            </a:r>
            <a:r>
              <a:rPr lang="lt-LT" sz="1100" dirty="0" err="1"/>
              <a:t>influencerių</a:t>
            </a:r>
            <a:r>
              <a:rPr lang="lt-LT" sz="1100" dirty="0"/>
              <a:t>“) neigiami pasisakymai arba jų dalyvavimo neigiami pavyzdžiai</a:t>
            </a:r>
          </a:p>
        </p:txBody>
      </p:sp>
      <p:sp>
        <p:nvSpPr>
          <p:cNvPr id="9" name="Rectangle 8">
            <a:extLst>
              <a:ext uri="{FF2B5EF4-FFF2-40B4-BE49-F238E27FC236}">
                <a16:creationId xmlns:a16="http://schemas.microsoft.com/office/drawing/2014/main" id="{14442DDC-AA3A-4023-B365-18D7924DF4BB}"/>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Content Placeholder 1">
            <a:extLst>
              <a:ext uri="{FF2B5EF4-FFF2-40B4-BE49-F238E27FC236}">
                <a16:creationId xmlns:a16="http://schemas.microsoft.com/office/drawing/2014/main" id="{A48BCE39-335E-411A-9AC3-9D7EB5201A8F}"/>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10" name="Content Placeholder 2">
            <a:extLst>
              <a:ext uri="{FF2B5EF4-FFF2-40B4-BE49-F238E27FC236}">
                <a16:creationId xmlns:a16="http://schemas.microsoft.com/office/drawing/2014/main" id="{3E4C76AB-B88C-4427-8078-A59BD47284E8}"/>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1289405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692655" cy="854497"/>
          </a:xfrm>
        </p:spPr>
        <p:txBody>
          <a:bodyPr>
            <a:noAutofit/>
          </a:bodyPr>
          <a:lstStyle/>
          <a:p>
            <a:r>
              <a:rPr lang="lt-LT" sz="2800" dirty="0">
                <a:solidFill>
                  <a:schemeClr val="accent2">
                    <a:lumMod val="75000"/>
                  </a:schemeClr>
                </a:solidFill>
              </a:rPr>
              <a:t>NORĄ DALYVAUTI PILIETINĖSE VEIKLOSE RIBOJANTYS VEIKSNIAI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86413854-14AE-484A-A735-E46A4BDCBE17}"/>
              </a:ext>
            </a:extLst>
          </p:cNvPr>
          <p:cNvSpPr txBox="1"/>
          <p:nvPr/>
        </p:nvSpPr>
        <p:spPr>
          <a:xfrm>
            <a:off x="1315615" y="2219183"/>
            <a:ext cx="2332654" cy="600164"/>
          </a:xfrm>
          <a:prstGeom prst="rect">
            <a:avLst/>
          </a:prstGeom>
          <a:noFill/>
        </p:spPr>
        <p:txBody>
          <a:bodyPr wrap="square" rtlCol="0">
            <a:spAutoFit/>
          </a:bodyPr>
          <a:lstStyle/>
          <a:p>
            <a:pPr algn="ctr"/>
            <a:r>
              <a:rPr lang="lt-LT" sz="1100" dirty="0"/>
              <a:t>Politikų ar kitų visuomeninių veikėjų neigiami pasisakymai arba jų dalyvavimo neigiami pavyzdžiai</a:t>
            </a:r>
          </a:p>
        </p:txBody>
      </p:sp>
      <p:sp>
        <p:nvSpPr>
          <p:cNvPr id="8" name="Rectangle 7">
            <a:extLst>
              <a:ext uri="{FF2B5EF4-FFF2-40B4-BE49-F238E27FC236}">
                <a16:creationId xmlns:a16="http://schemas.microsoft.com/office/drawing/2014/main" id="{F4A393AC-0F1D-4674-A915-6434683F32C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Content Placeholder 1">
            <a:extLst>
              <a:ext uri="{FF2B5EF4-FFF2-40B4-BE49-F238E27FC236}">
                <a16:creationId xmlns:a16="http://schemas.microsoft.com/office/drawing/2014/main" id="{66405BC5-2594-4F39-8BE3-EC2129E33B9F}"/>
              </a:ext>
            </a:extLst>
          </p:cNvPr>
          <p:cNvSpPr>
            <a:spLocks noGrp="1"/>
          </p:cNvSpPr>
          <p:nvPr>
            <p:ph sz="half" idx="1"/>
          </p:nvPr>
        </p:nvSpPr>
        <p:spPr>
          <a:xfrm>
            <a:off x="1225462" y="1262439"/>
            <a:ext cx="9736580" cy="483520"/>
          </a:xfrm>
        </p:spPr>
        <p:txBody>
          <a:bodyPr/>
          <a:lstStyle/>
          <a:p>
            <a:r>
              <a:rPr lang="lt-LT" dirty="0"/>
              <a:t>Kas riboja galimybes ir mažina Jūsų norą dalyvauti pilietinėse veiklose?</a:t>
            </a:r>
          </a:p>
        </p:txBody>
      </p:sp>
      <p:sp>
        <p:nvSpPr>
          <p:cNvPr id="9" name="Content Placeholder 2">
            <a:extLst>
              <a:ext uri="{FF2B5EF4-FFF2-40B4-BE49-F238E27FC236}">
                <a16:creationId xmlns:a16="http://schemas.microsoft.com/office/drawing/2014/main" id="{7D516145-A7D4-470E-80CE-B043441A1C76}"/>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692204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D9723F4-5A2F-4F29-80C4-B6133B9E95CF}"/>
              </a:ext>
            </a:extLst>
          </p:cNvPr>
          <p:cNvGraphicFramePr>
            <a:graphicFrameLocks noGrp="1"/>
          </p:cNvGraphicFramePr>
          <p:nvPr>
            <p:ph sz="half" idx="10"/>
            <p:extLst>
              <p:ext uri="{D42A27DB-BD31-4B8C-83A1-F6EECF244321}">
                <p14:modId xmlns:p14="http://schemas.microsoft.com/office/powerpoint/2010/main" val="1155282169"/>
              </p:ext>
            </p:extLst>
          </p:nvPr>
        </p:nvGraphicFramePr>
        <p:xfrm>
          <a:off x="164095" y="2007569"/>
          <a:ext cx="9483758" cy="456465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a:extLst>
              <a:ext uri="{FF2B5EF4-FFF2-40B4-BE49-F238E27FC236}">
                <a16:creationId xmlns:a16="http://schemas.microsoft.com/office/drawing/2014/main" id="{C8952B1D-DEE6-484C-8043-3803C963C794}"/>
              </a:ext>
            </a:extLst>
          </p:cNvPr>
          <p:cNvSpPr txBox="1">
            <a:spLocks/>
          </p:cNvSpPr>
          <p:nvPr/>
        </p:nvSpPr>
        <p:spPr>
          <a:xfrm>
            <a:off x="9723245" y="2524747"/>
            <a:ext cx="2304660" cy="3530301"/>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Atsižvelgiant į </a:t>
            </a:r>
            <a:r>
              <a:rPr lang="lt-LT" b="1" dirty="0"/>
              <a:t>išvestinį teiginių vertinimo rodiklį</a:t>
            </a:r>
            <a:r>
              <a:rPr lang="lt-LT" dirty="0"/>
              <a:t>, 14 procentų apklaustųjų nurodė, jog visos galimos priežastys skatina juos dalyvauti pilietinėse veiklose (visiškai sutinka / sutinka su teiginiais). </a:t>
            </a:r>
            <a:endParaRPr lang="en-US" dirty="0"/>
          </a:p>
        </p:txBody>
      </p:sp>
      <p:sp>
        <p:nvSpPr>
          <p:cNvPr id="12" name="Content Placeholder 1">
            <a:extLst>
              <a:ext uri="{FF2B5EF4-FFF2-40B4-BE49-F238E27FC236}">
                <a16:creationId xmlns:a16="http://schemas.microsoft.com/office/drawing/2014/main" id="{EF4CA6CD-8912-4DF7-B0E2-35188CC3461A}"/>
              </a:ext>
            </a:extLst>
          </p:cNvPr>
          <p:cNvSpPr>
            <a:spLocks noGrp="1"/>
          </p:cNvSpPr>
          <p:nvPr>
            <p:ph sz="half" idx="1"/>
          </p:nvPr>
        </p:nvSpPr>
        <p:spPr>
          <a:xfrm>
            <a:off x="1225462" y="1262439"/>
            <a:ext cx="9736580" cy="293639"/>
          </a:xfrm>
        </p:spPr>
        <p:txBody>
          <a:bodyPr/>
          <a:lstStyle/>
          <a:p>
            <a:r>
              <a:rPr lang="lt-LT" dirty="0"/>
              <a:t>Kas Jus paskatintų dalyvauti pilietinėse veiklose?</a:t>
            </a:r>
          </a:p>
        </p:txBody>
      </p:sp>
      <p:sp>
        <p:nvSpPr>
          <p:cNvPr id="13" name="Title 2">
            <a:extLst>
              <a:ext uri="{FF2B5EF4-FFF2-40B4-BE49-F238E27FC236}">
                <a16:creationId xmlns:a16="http://schemas.microsoft.com/office/drawing/2014/main" id="{06A206DE-2E8C-4515-9629-73FC3EB364F1}"/>
              </a:ext>
            </a:extLst>
          </p:cNvPr>
          <p:cNvSpPr>
            <a:spLocks noGrp="1"/>
          </p:cNvSpPr>
          <p:nvPr>
            <p:ph type="title"/>
          </p:nvPr>
        </p:nvSpPr>
        <p:spPr>
          <a:xfrm>
            <a:off x="1221178" y="475653"/>
            <a:ext cx="10616861"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4" name="TextBox 13">
            <a:extLst>
              <a:ext uri="{FF2B5EF4-FFF2-40B4-BE49-F238E27FC236}">
                <a16:creationId xmlns:a16="http://schemas.microsoft.com/office/drawing/2014/main" id="{A788E621-57C2-4557-9C89-6959572DCC08}"/>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Tree>
    <p:extLst>
      <p:ext uri="{BB962C8B-B14F-4D97-AF65-F5344CB8AC3E}">
        <p14:creationId xmlns:p14="http://schemas.microsoft.com/office/powerpoint/2010/main" val="4053221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Sutinkantys / visiškai sutinkantys, kad asmeniškai aktualių klausimų sprendimas paskatintų dalyvauti pilietinėse veiklose, dažniau nurodė kaimo vietovių gyventojai (</a:t>
            </a:r>
            <a:r>
              <a:rPr lang="lt-LT" dirty="0" err="1"/>
              <a:t>Pearsono</a:t>
            </a:r>
            <a:r>
              <a:rPr lang="lt-LT" dirty="0"/>
              <a:t> χ</a:t>
            </a:r>
            <a:r>
              <a:rPr lang="lt-LT" baseline="30000" dirty="0"/>
              <a:t>2</a:t>
            </a:r>
            <a:r>
              <a:rPr lang="lt-LT" dirty="0"/>
              <a:t> testo p&lt;0,05).</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062340"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317301"/>
            <a:ext cx="2332654" cy="430887"/>
          </a:xfrm>
          <a:prstGeom prst="rect">
            <a:avLst/>
          </a:prstGeom>
          <a:noFill/>
        </p:spPr>
        <p:txBody>
          <a:bodyPr wrap="square" rtlCol="0">
            <a:spAutoFit/>
          </a:bodyPr>
          <a:lstStyle/>
          <a:p>
            <a:pPr algn="ctr"/>
            <a:r>
              <a:rPr lang="lt-LT" sz="1100" dirty="0"/>
              <a:t>Būtų sprendžiami man asmeniškai aktualūs klausimai</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Tree>
    <p:extLst>
      <p:ext uri="{BB962C8B-B14F-4D97-AF65-F5344CB8AC3E}">
        <p14:creationId xmlns:p14="http://schemas.microsoft.com/office/powerpoint/2010/main" val="1950682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044585"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148024"/>
            <a:ext cx="2332654" cy="769441"/>
          </a:xfrm>
          <a:prstGeom prst="rect">
            <a:avLst/>
          </a:prstGeom>
          <a:noFill/>
        </p:spPr>
        <p:txBody>
          <a:bodyPr wrap="square" rtlCol="0">
            <a:spAutoFit/>
          </a:bodyPr>
          <a:lstStyle/>
          <a:p>
            <a:pPr algn="ctr"/>
            <a:r>
              <a:rPr lang="lt-LT" sz="1100" dirty="0"/>
              <a:t>Lankstesnis dalyvavimas pilietinėse veiklose (pvz. nuotolinis dalyvavimas, dalyvavimas patogiu metu ir t.t.)</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
        <p:nvSpPr>
          <p:cNvPr id="9" name="Content Placeholder 2">
            <a:extLst>
              <a:ext uri="{FF2B5EF4-FFF2-40B4-BE49-F238E27FC236}">
                <a16:creationId xmlns:a16="http://schemas.microsoft.com/office/drawing/2014/main" id="{3F10A9CF-65E9-41DA-B269-739AB8BC9BD1}"/>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40643673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Sutinkantys / visiškai sutinkantys, kad dalyvauti pilietinėse veiklose paskatintų draugų teigiami pasisakymai ar pavyzdžiai, dažniau nurodė 14-18 m. respondentai (</a:t>
            </a:r>
            <a:r>
              <a:rPr lang="lt-LT" dirty="0" err="1"/>
              <a:t>Pearsono</a:t>
            </a:r>
            <a:r>
              <a:rPr lang="lt-LT" dirty="0"/>
              <a:t> χ</a:t>
            </a:r>
            <a:r>
              <a:rPr lang="lt-LT" baseline="30000" dirty="0"/>
              <a:t>2</a:t>
            </a:r>
            <a:r>
              <a:rPr lang="lt-LT" dirty="0"/>
              <a:t> testo p&lt;0,05).</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159995"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317301"/>
            <a:ext cx="2332654" cy="430887"/>
          </a:xfrm>
          <a:prstGeom prst="rect">
            <a:avLst/>
          </a:prstGeom>
          <a:noFill/>
        </p:spPr>
        <p:txBody>
          <a:bodyPr wrap="square" rtlCol="0">
            <a:spAutoFit/>
          </a:bodyPr>
          <a:lstStyle/>
          <a:p>
            <a:pPr algn="ctr"/>
            <a:r>
              <a:rPr lang="lt-LT" sz="1100" dirty="0"/>
              <a:t>Draugų teigiami pasisakymai, pavyzdžiai</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Tree>
    <p:extLst>
      <p:ext uri="{BB962C8B-B14F-4D97-AF65-F5344CB8AC3E}">
        <p14:creationId xmlns:p14="http://schemas.microsoft.com/office/powerpoint/2010/main" val="35159926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133362"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232663"/>
            <a:ext cx="2332654" cy="600164"/>
          </a:xfrm>
          <a:prstGeom prst="rect">
            <a:avLst/>
          </a:prstGeom>
          <a:noFill/>
        </p:spPr>
        <p:txBody>
          <a:bodyPr wrap="square" rtlCol="0">
            <a:spAutoFit/>
          </a:bodyPr>
          <a:lstStyle/>
          <a:p>
            <a:pPr algn="ctr"/>
            <a:r>
              <a:rPr lang="lt-LT" sz="1100" dirty="0"/>
              <a:t>Materialus atlygis už dalyvavimą veiklose (pvz. įvairios dovanos, bilietai į kiną / koncertus ir t.t.)</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
        <p:nvSpPr>
          <p:cNvPr id="9" name="Content Placeholder 2">
            <a:extLst>
              <a:ext uri="{FF2B5EF4-FFF2-40B4-BE49-F238E27FC236}">
                <a16:creationId xmlns:a16="http://schemas.microsoft.com/office/drawing/2014/main" id="{BDE6EBC2-9FF8-4935-BC82-1EA5A452DECB}"/>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2711197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221178" y="2007569"/>
          <a:ext cx="7734929" cy="4202760"/>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10115606" cy="854497"/>
          </a:xfrm>
        </p:spPr>
        <p:txBody>
          <a:bodyPr>
            <a:noAutofit/>
          </a:bodyPr>
          <a:lstStyle/>
          <a:p>
            <a:r>
              <a:rPr lang="lt-LT" sz="2800" dirty="0">
                <a:solidFill>
                  <a:schemeClr val="accent2">
                    <a:lumMod val="75000"/>
                  </a:schemeClr>
                </a:solidFill>
              </a:rPr>
              <a:t>VEIKSNIAI, SKATINANTYS DALYVAUTI PILIETINĖSE VEIKLOSE </a:t>
            </a:r>
            <a:r>
              <a:rPr lang="en-US" sz="2800" dirty="0">
                <a:solidFill>
                  <a:schemeClr val="accent2">
                    <a:lumMod val="75000"/>
                  </a:schemeClr>
                </a:solidFill>
              </a:rPr>
              <a:t>(PROC.)</a:t>
            </a:r>
            <a:endParaRPr lang="lt-LT" sz="2800" dirty="0">
              <a:solidFill>
                <a:schemeClr val="accent2">
                  <a:lumMod val="75000"/>
                </a:schemeClr>
              </a:solidFill>
            </a:endParaRP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N=1212</a:t>
            </a:r>
          </a:p>
        </p:txBody>
      </p:sp>
      <p:sp>
        <p:nvSpPr>
          <p:cNvPr id="7" name="TextBox 6">
            <a:extLst>
              <a:ext uri="{FF2B5EF4-FFF2-40B4-BE49-F238E27FC236}">
                <a16:creationId xmlns:a16="http://schemas.microsoft.com/office/drawing/2014/main" id="{2D6EDC5B-0726-4B28-B19D-EC4A506C55FB}"/>
              </a:ext>
            </a:extLst>
          </p:cNvPr>
          <p:cNvSpPr txBox="1"/>
          <p:nvPr/>
        </p:nvSpPr>
        <p:spPr>
          <a:xfrm>
            <a:off x="1315615" y="2146041"/>
            <a:ext cx="2332654" cy="769441"/>
          </a:xfrm>
          <a:prstGeom prst="rect">
            <a:avLst/>
          </a:prstGeom>
          <a:noFill/>
        </p:spPr>
        <p:txBody>
          <a:bodyPr wrap="square" rtlCol="0">
            <a:spAutoFit/>
          </a:bodyPr>
          <a:lstStyle/>
          <a:p>
            <a:pPr algn="ctr"/>
            <a:r>
              <a:rPr lang="lt-LT" sz="1100" dirty="0"/>
              <a:t>Nematerialus atlygis už dalyvavimą veiklose (pvz. galimybė dalyvauti įvairiuose mokymuose, renginiuose ir t.t.)</a:t>
            </a:r>
          </a:p>
        </p:txBody>
      </p:sp>
      <p:sp>
        <p:nvSpPr>
          <p:cNvPr id="8" name="Rectangle 7">
            <a:extLst>
              <a:ext uri="{FF2B5EF4-FFF2-40B4-BE49-F238E27FC236}">
                <a16:creationId xmlns:a16="http://schemas.microsoft.com/office/drawing/2014/main" id="{14180B80-DF28-4370-9E2A-9F24B8618523}"/>
              </a:ext>
            </a:extLst>
          </p:cNvPr>
          <p:cNvSpPr/>
          <p:nvPr/>
        </p:nvSpPr>
        <p:spPr>
          <a:xfrm>
            <a:off x="1315615" y="2146041"/>
            <a:ext cx="2332654" cy="74644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1">
            <a:extLst>
              <a:ext uri="{FF2B5EF4-FFF2-40B4-BE49-F238E27FC236}">
                <a16:creationId xmlns:a16="http://schemas.microsoft.com/office/drawing/2014/main" id="{02108124-0F12-4D79-AB22-D524150B6BA2}"/>
              </a:ext>
            </a:extLst>
          </p:cNvPr>
          <p:cNvSpPr>
            <a:spLocks noGrp="1"/>
          </p:cNvSpPr>
          <p:nvPr>
            <p:ph sz="half" idx="1"/>
          </p:nvPr>
        </p:nvSpPr>
        <p:spPr>
          <a:xfrm>
            <a:off x="1225462" y="1262439"/>
            <a:ext cx="9736580" cy="483520"/>
          </a:xfrm>
        </p:spPr>
        <p:txBody>
          <a:bodyPr/>
          <a:lstStyle/>
          <a:p>
            <a:r>
              <a:rPr lang="lt-LT" dirty="0"/>
              <a:t>Kas Jus paskatintų dalyvauti pilietinėse veiklose?</a:t>
            </a:r>
          </a:p>
        </p:txBody>
      </p:sp>
      <p:sp>
        <p:nvSpPr>
          <p:cNvPr id="9" name="Content Placeholder 2">
            <a:extLst>
              <a:ext uri="{FF2B5EF4-FFF2-40B4-BE49-F238E27FC236}">
                <a16:creationId xmlns:a16="http://schemas.microsoft.com/office/drawing/2014/main" id="{1DF213B3-DDF3-4576-9040-6B71C1E7DEF7}"/>
              </a:ext>
            </a:extLst>
          </p:cNvPr>
          <p:cNvSpPr>
            <a:spLocks noGrp="1"/>
          </p:cNvSpPr>
          <p:nvPr>
            <p:ph sz="half" idx="10"/>
          </p:nvPr>
        </p:nvSpPr>
        <p:spPr>
          <a:xfrm>
            <a:off x="8709862" y="1828800"/>
            <a:ext cx="2819709" cy="4130936"/>
          </a:xfrm>
        </p:spPr>
        <p:txBody>
          <a:bodyPr/>
          <a:lstStyle/>
          <a:p>
            <a:r>
              <a:rPr lang="lt-LT" dirty="0"/>
              <a:t>Statistiškai reikšmingų skirtumų nerasta.</a:t>
            </a:r>
          </a:p>
        </p:txBody>
      </p:sp>
    </p:spTree>
    <p:extLst>
      <p:ext uri="{BB962C8B-B14F-4D97-AF65-F5344CB8AC3E}">
        <p14:creationId xmlns:p14="http://schemas.microsoft.com/office/powerpoint/2010/main" val="3157649003"/>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11899</TotalTime>
  <Words>8176</Words>
  <Application>Microsoft Office PowerPoint</Application>
  <PresentationFormat>Widescreen</PresentationFormat>
  <Paragraphs>1282</Paragraphs>
  <Slides>114</Slides>
  <Notes>106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114</vt:i4>
      </vt:variant>
    </vt:vector>
  </HeadingPairs>
  <TitlesOfParts>
    <vt:vector size="128" baseType="lpstr">
      <vt:lpstr>Yu Gothic UI Semilight</vt:lpstr>
      <vt:lpstr>Microsoft YaHei UI Light</vt:lpstr>
      <vt:lpstr>Arial</vt:lpstr>
      <vt:lpstr>Calibri</vt:lpstr>
      <vt:lpstr>Calibri Light</vt:lpstr>
      <vt:lpstr>Symbol</vt:lpstr>
      <vt:lpstr>Wingdings</vt:lpstr>
      <vt:lpstr>Office Theme</vt:lpstr>
      <vt:lpstr>1_Office Theme</vt:lpstr>
      <vt:lpstr>2_Office Theme</vt:lpstr>
      <vt:lpstr>3_Office Theme</vt:lpstr>
      <vt:lpstr>4_Office Theme</vt:lpstr>
      <vt:lpstr>5_Office Theme</vt:lpstr>
      <vt:lpstr>6_Office Theme</vt:lpstr>
      <vt:lpstr>JAUNIMO NUOMONĖS APIE PILIETINĮ DALYVAVIMĄ IR DALYVAVIMUI POVEIKĮ DARANČIŲ VEIKSNIŲ LIETUVOJE SOCIOLOGINIS TYRIMAS</vt:lpstr>
      <vt:lpstr>PowerPoint Presentation</vt:lpstr>
      <vt:lpstr>TYRIMO METODIKA</vt:lpstr>
      <vt:lpstr>PowerPoint Presentation</vt:lpstr>
      <vt:lpstr>PowerPoint Presentation</vt:lpstr>
      <vt:lpstr>PowerPoint Presentation</vt:lpstr>
      <vt:lpstr>STATISTINĖ PAKLAIDA</vt:lpstr>
      <vt:lpstr>PowerPoint Presentation</vt:lpstr>
      <vt:lpstr>PowerPoint Presentation</vt:lpstr>
      <vt:lpstr>PowerPoint Presentation</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BŪDAI JAUNIMUI DALYVAUTI PILIETINĖSE VEIKLOSE (PROC.)</vt:lpstr>
      <vt:lpstr>PowerPoint Presentation</vt:lpstr>
      <vt:lpstr>DALYVAVIMAS ORGANIZACINĖSE VEIKLOSE (PROC.)</vt:lpstr>
      <vt:lpstr>DALYVAVIMAS PILIETINĖSE VEIKLOSE (PROC.) - I</vt:lpstr>
      <vt:lpstr>DALYVAVIMAS PILIETINĖSE VEIKLOSE (PROC.) - II</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DALYVAVIMAS PILIETINĖSE VEIKLOSE (PROC.)</vt:lpstr>
      <vt:lpstr>NARYSTĖ NEVYRIAUSYBINĖJE ORGANIZACIJOJE (PROC.)</vt:lpstr>
      <vt:lpstr>PowerPoint Presentation</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JAUNIMO INTERESŲ ATSTOVAVIMO SAVIVALDYBĖJE VERTINIMAS (PROC.)</vt:lpstr>
      <vt:lpstr>PowerPoint Presentation</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INFORMACIJOS APIE GALIMYBĘ DALYVAUTI PILIETINĖSE VEIKLOSE ŠALTINIAI (PROC.)</vt:lpstr>
      <vt:lpstr>PowerPoint Presentation</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NORĄ DALYVAUTI PILIETINĖSE VEIKLOSE RIBOJANTYS VEIKSNIAI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VEIKSNIAI, SKATINANTYS DALYVAUTI PILIETINĖSE VEIKLOSE (PROC.)</vt:lpstr>
      <vt:lpstr>PowerPoint Presentation</vt:lpstr>
      <vt:lpstr>APIBENDRINIMAS</vt:lpstr>
      <vt:lpstr>APIBENDRINIMAS</vt:lpstr>
      <vt:lpstr>PowerPoint Presentation</vt:lpstr>
      <vt:lpstr>IŠVADOS</vt:lpstr>
      <vt:lpstr>IŠVADOS</vt:lpstr>
      <vt:lpstr>IŠVADOS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Remigijus</dc:creator>
  <cp:lastModifiedBy>Ignas</cp:lastModifiedBy>
  <cp:revision>1112</cp:revision>
  <cp:lastPrinted>2017-11-30T14:44:13Z</cp:lastPrinted>
  <dcterms:created xsi:type="dcterms:W3CDTF">2016-10-12T19:46:29Z</dcterms:created>
  <dcterms:modified xsi:type="dcterms:W3CDTF">2021-12-22T10:14:57Z</dcterms:modified>
</cp:coreProperties>
</file>